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25"/>
  </p:notesMasterIdLst>
  <p:sldIdLst>
    <p:sldId id="694" r:id="rId2"/>
    <p:sldId id="670" r:id="rId3"/>
    <p:sldId id="696" r:id="rId4"/>
    <p:sldId id="695" r:id="rId5"/>
    <p:sldId id="671" r:id="rId6"/>
    <p:sldId id="672" r:id="rId7"/>
    <p:sldId id="682" r:id="rId8"/>
    <p:sldId id="674" r:id="rId9"/>
    <p:sldId id="675" r:id="rId10"/>
    <p:sldId id="676" r:id="rId11"/>
    <p:sldId id="677" r:id="rId12"/>
    <p:sldId id="678" r:id="rId13"/>
    <p:sldId id="679" r:id="rId14"/>
    <p:sldId id="680" r:id="rId15"/>
    <p:sldId id="683" r:id="rId16"/>
    <p:sldId id="684" r:id="rId17"/>
    <p:sldId id="685" r:id="rId18"/>
    <p:sldId id="686" r:id="rId19"/>
    <p:sldId id="687" r:id="rId20"/>
    <p:sldId id="688" r:id="rId21"/>
    <p:sldId id="689" r:id="rId22"/>
    <p:sldId id="690" r:id="rId23"/>
    <p:sldId id="691" r:id="rId24"/>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3F4"/>
    <a:srgbClr val="008000"/>
    <a:srgbClr val="006C00"/>
    <a:srgbClr val="008A00"/>
    <a:srgbClr val="FF9900"/>
    <a:srgbClr val="2CF43F"/>
    <a:srgbClr val="59BC42"/>
    <a:srgbClr val="E02029"/>
    <a:srgbClr val="AFAD6B"/>
    <a:srgbClr val="B8C8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9" autoAdjust="0"/>
    <p:restoredTop sz="97491" autoAdjust="0"/>
  </p:normalViewPr>
  <p:slideViewPr>
    <p:cSldViewPr snapToGrid="0">
      <p:cViewPr varScale="1">
        <p:scale>
          <a:sx n="92" d="100"/>
          <a:sy n="92" d="100"/>
        </p:scale>
        <p:origin x="96" y="462"/>
      </p:cViewPr>
      <p:guideLst>
        <p:guide orient="horz" pos="1593"/>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extLst/>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extLst/>
          </a:lstStyle>
          <a:p>
            <a:fld id="{A8ADFD5B-A66C-449C-B6E8-FB716D07777D}" type="datetimeFigureOut">
              <a:rPr lang="en-US" smtClean="0"/>
              <a:pPr/>
              <a:t>2/16/2023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extLst/>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extLst/>
          </a:lstStyle>
          <a:p>
            <a:fld id="{CA5D3BF3-D352-46FC-8343-31F56E6730EA}" type="slidenum">
              <a:rPr lang="en-US" smtClean="0"/>
              <a:pPr/>
              <a:t>‹#›</a:t>
            </a:fld>
            <a:endParaRPr lang="en-US" dirty="0"/>
          </a:p>
        </p:txBody>
      </p:sp>
    </p:spTree>
    <p:extLst>
      <p:ext uri="{BB962C8B-B14F-4D97-AF65-F5344CB8AC3E}">
        <p14:creationId xmlns:p14="http://schemas.microsoft.com/office/powerpoint/2010/main" val="1461768138"/>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1</a:t>
            </a:fld>
            <a:endParaRPr lang="en-US"/>
          </a:p>
        </p:txBody>
      </p:sp>
    </p:spTree>
    <p:extLst>
      <p:ext uri="{BB962C8B-B14F-4D97-AF65-F5344CB8AC3E}">
        <p14:creationId xmlns:p14="http://schemas.microsoft.com/office/powerpoint/2010/main" val="80686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3429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algn="ctr"/>
            <a:fld id="{BF2FF904-7A5D-4CD6-BB81-515439E94220}" type="datetime1">
              <a:rPr lang="en-US" smtClean="0">
                <a:solidFill>
                  <a:srgbClr val="FFFFFF"/>
                </a:solidFill>
              </a:rPr>
              <a:pPr algn="ctr"/>
              <a:t>2/16/2023</a:t>
            </a:fld>
            <a:endParaRPr lang="en-US" sz="2000" dirty="0">
              <a:solidFill>
                <a:srgbClr val="FFFFFF"/>
              </a:solidFill>
            </a:endParaRPr>
          </a:p>
        </p:txBody>
      </p:sp>
      <p:sp>
        <p:nvSpPr>
          <p:cNvPr id="5" name="Footer Placeholder 4"/>
          <p:cNvSpPr>
            <a:spLocks noGrp="1"/>
          </p:cNvSpPr>
          <p:nvPr>
            <p:ph type="ftr" sz="quarter" idx="11"/>
          </p:nvPr>
        </p:nvSpPr>
        <p:spPr/>
        <p:txBody>
          <a:bodyPr/>
          <a:lstStyle/>
          <a:p>
            <a:pPr algn="r"/>
            <a:endParaRPr lang="en-US" dirty="0">
              <a:solidFill>
                <a:schemeClr val="tx2"/>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mtClean="0">
                <a:solidFill>
                  <a:schemeClr val="tx2"/>
                </a:solidFill>
              </a:rPr>
              <a:pPr/>
              <a:t>‹#›</a:t>
            </a:fld>
            <a:endParaRPr lang="en-US" dirty="0">
              <a:solidFill>
                <a:schemeClr val="tx2"/>
              </a:solidFill>
            </a:endParaRPr>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40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0EFD78-F897-45FC-9BA2-AF2AE2787F2F}" type="datetime1">
              <a:rPr lang="en-US" smtClean="0"/>
              <a:pPr/>
              <a:t>2/16/2023</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2677408904"/>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71500"/>
            <a:ext cx="1971675" cy="405765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571500"/>
            <a:ext cx="5686425" cy="405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0EFD78-F897-45FC-9BA2-AF2AE2787F2F}" type="datetime1">
              <a:rPr lang="en-US" smtClean="0"/>
              <a:pPr/>
              <a:t>2/16/2023</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cxnSp>
        <p:nvCxnSpPr>
          <p:cNvPr id="7" name="Straight Connector 6"/>
          <p:cNvCxnSpPr/>
          <p:nvPr/>
        </p:nvCxnSpPr>
        <p:spPr>
          <a:xfrm rot="5400000" flipV="1">
            <a:off x="7543800" y="44447"/>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106226"/>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9F8E54-42D8-47B3-9FA3-39DC2C205D28}"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4A9C3-484A-46CB-B7FE-D4DA4E237B94}" type="slidenum">
              <a:rPr lang="en-US" smtClean="0"/>
              <a:t>‹#›</a:t>
            </a:fld>
            <a:endParaRPr lang="en-US"/>
          </a:p>
        </p:txBody>
      </p:sp>
    </p:spTree>
    <p:extLst>
      <p:ext uri="{BB962C8B-B14F-4D97-AF65-F5344CB8AC3E}">
        <p14:creationId xmlns:p14="http://schemas.microsoft.com/office/powerpoint/2010/main" val="128391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3429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C9BC81-2B49-4047-842E-D39C8B577613}" type="datetime1">
              <a:rPr lang="en-US" smtClean="0"/>
              <a:pPr/>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ctr"/>
            <a:fld id="{8F82E0A0-C266-4798-8C8F-B9F91E9DA37E}" type="slidenum">
              <a:rPr lang="en-US" sz="2400" b="1" smtClean="0">
                <a:solidFill>
                  <a:srgbClr val="FFFFFF"/>
                </a:solidFill>
              </a:rPr>
              <a:pPr algn="ctr"/>
              <a:t>‹#›</a:t>
            </a:fld>
            <a:endParaRPr lang="en-US" sz="2400" dirty="0">
              <a:solidFill>
                <a:srgbClr val="FFFFFF"/>
              </a:solidFill>
            </a:endParaRPr>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088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112471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5"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0EFD78-F897-45FC-9BA2-AF2AE2787F2F}" type="datetime1">
              <a:rPr lang="en-US" smtClean="0"/>
              <a:pPr/>
              <a:t>2/16/2023</a:t>
            </a:fld>
            <a:endParaRPr lang="en-US" sz="1400" dirty="0">
              <a:solidFill>
                <a:schemeClr val="tx2"/>
              </a:solidFill>
            </a:endParaRPr>
          </a:p>
        </p:txBody>
      </p:sp>
      <p:sp>
        <p:nvSpPr>
          <p:cNvPr id="6" name="Footer Placeholder 5"/>
          <p:cNvSpPr>
            <a:spLocks noGrp="1"/>
          </p:cNvSpPr>
          <p:nvPr>
            <p:ph type="ftr" sz="quarter" idx="11"/>
          </p:nvPr>
        </p:nvSpPr>
        <p:spPr/>
        <p:txBody>
          <a:bodyPr/>
          <a:lstStyle/>
          <a:p>
            <a:pPr algn="r"/>
            <a:endParaRPr lang="en-US" sz="1400" dirty="0">
              <a:solidFill>
                <a:schemeClr val="tx2"/>
              </a:solidFill>
            </a:endParaRPr>
          </a:p>
        </p:txBody>
      </p:sp>
      <p:sp>
        <p:nvSpPr>
          <p:cNvPr id="7" name="Slide Number Placeholder 6"/>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4250446582"/>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6809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3166"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449316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0EFD78-F897-45FC-9BA2-AF2AE2787F2F}" type="datetime1">
              <a:rPr lang="en-US" smtClean="0"/>
              <a:pPr/>
              <a:t>2/16/2023</a:t>
            </a:fld>
            <a:endParaRPr lang="en-US" sz="1400" dirty="0">
              <a:solidFill>
                <a:schemeClr val="tx2"/>
              </a:solidFill>
            </a:endParaRPr>
          </a:p>
        </p:txBody>
      </p:sp>
      <p:sp>
        <p:nvSpPr>
          <p:cNvPr id="8" name="Footer Placeholder 7"/>
          <p:cNvSpPr>
            <a:spLocks noGrp="1"/>
          </p:cNvSpPr>
          <p:nvPr>
            <p:ph type="ftr" sz="quarter" idx="11"/>
          </p:nvPr>
        </p:nvSpPr>
        <p:spPr/>
        <p:txBody>
          <a:bodyPr/>
          <a:lstStyle/>
          <a:p>
            <a:pPr algn="r"/>
            <a:endParaRPr lang="en-US" sz="1400" dirty="0">
              <a:solidFill>
                <a:schemeClr val="tx2"/>
              </a:solidFill>
            </a:endParaRPr>
          </a:p>
        </p:txBody>
      </p:sp>
      <p:sp>
        <p:nvSpPr>
          <p:cNvPr id="9" name="Slide Number Placeholder 8"/>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17055989"/>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BABB85-2996-4EBB-82AA-8B44C3C5F7C0}" type="datetime1">
              <a:rPr lang="en-US" smtClean="0"/>
              <a:pPr/>
              <a:t>2/16/2023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48115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3EF2-F2E4-4102-AB7B-CC575B151EA1}" type="datetime1">
              <a:rPr lang="en-US" smtClean="0"/>
              <a:pPr/>
              <a:t>2/16/2023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F7CB7D-F184-43C7-B6FD-03D728E1BBFF}"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1823865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1693129"/>
            <a:ext cx="3291840" cy="2821721"/>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B0EFD78-F897-45FC-9BA2-AF2AE2787F2F}" type="datetime1">
              <a:rPr lang="en-US" smtClean="0"/>
              <a:pPr/>
              <a:t>2/16/2023</a:t>
            </a:fld>
            <a:endParaRPr lang="en-US" sz="1400" dirty="0">
              <a:solidFill>
                <a:schemeClr val="tx2"/>
              </a:solidFill>
            </a:endParaRPr>
          </a:p>
        </p:txBody>
      </p:sp>
      <p:sp>
        <p:nvSpPr>
          <p:cNvPr id="6" name="Footer Placeholder 5"/>
          <p:cNvSpPr>
            <a:spLocks noGrp="1"/>
          </p:cNvSpPr>
          <p:nvPr>
            <p:ph type="ftr" sz="quarter" idx="11"/>
          </p:nvPr>
        </p:nvSpPr>
        <p:spPr/>
        <p:txBody>
          <a:bodyPr/>
          <a:lstStyle/>
          <a:p>
            <a:pPr algn="r"/>
            <a:endParaRPr lang="en-US" sz="1400" dirty="0">
              <a:solidFill>
                <a:schemeClr val="tx2"/>
              </a:solidFill>
            </a:endParaRPr>
          </a:p>
        </p:txBody>
      </p:sp>
      <p:sp>
        <p:nvSpPr>
          <p:cNvPr id="7" name="Slide Number Placeholder 6"/>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849869297"/>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3429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CDBC90A-B2A7-48E3-B4AA-0DB348CA23BA}" type="datetime1">
              <a:rPr lang="en-US" smtClean="0"/>
              <a:pPr/>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ctr"/>
            <a:fld id="{8F82E0A0-C266-4798-8C8F-B9F91E9DA37E}" type="slidenum">
              <a:rPr lang="en-US" sz="2800" b="1" smtClean="0">
                <a:solidFill>
                  <a:srgbClr val="FFFFFF"/>
                </a:solidFill>
              </a:rPr>
              <a:pPr algn="ctr"/>
              <a:t>‹#›</a:t>
            </a:fld>
            <a:endParaRPr lang="en-US" sz="2800" dirty="0"/>
          </a:p>
        </p:txBody>
      </p:sp>
      <p:cxnSp>
        <p:nvCxnSpPr>
          <p:cNvPr id="8" name="Straight Connector 7"/>
          <p:cNvCxnSpPr/>
          <p:nvPr/>
        </p:nvCxnSpPr>
        <p:spPr>
          <a:xfrm flipV="1">
            <a:off x="6290132" y="3948080"/>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18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1714500"/>
            <a:ext cx="7290055" cy="301752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4853028"/>
            <a:ext cx="1615607"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4B0EFD78-F897-45FC-9BA2-AF2AE2787F2F}" type="datetime1">
              <a:rPr lang="en-US" smtClean="0"/>
              <a:pPr/>
              <a:t>2/16/2023</a:t>
            </a:fld>
            <a:endParaRPr lang="en-US" sz="1400" dirty="0">
              <a:solidFill>
                <a:schemeClr val="tx2"/>
              </a:solidFill>
            </a:endParaRPr>
          </a:p>
        </p:txBody>
      </p:sp>
      <p:sp>
        <p:nvSpPr>
          <p:cNvPr id="5" name="Footer Placeholder 4"/>
          <p:cNvSpPr>
            <a:spLocks noGrp="1"/>
          </p:cNvSpPr>
          <p:nvPr>
            <p:ph type="ftr" sz="quarter" idx="3"/>
          </p:nvPr>
        </p:nvSpPr>
        <p:spPr>
          <a:xfrm>
            <a:off x="3632200" y="4853028"/>
            <a:ext cx="4426094" cy="20574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pPr algn="r"/>
            <a:endParaRPr lang="en-US" sz="1400" dirty="0">
              <a:solidFill>
                <a:schemeClr val="tx2"/>
              </a:solidFill>
            </a:endParaRPr>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cxnSp>
        <p:nvCxnSpPr>
          <p:cNvPr id="7" name="Straight Connector 6"/>
          <p:cNvCxnSpPr/>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173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C411DB08-1669-426B-BBEB-FAD285EF8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5144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029E4219-121F-4CD1-AA58-24746CD29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a:spLocks noGrp="1"/>
          </p:cNvSpPr>
          <p:nvPr>
            <p:ph type="ctrTitle"/>
          </p:nvPr>
        </p:nvSpPr>
        <p:spPr>
          <a:xfrm>
            <a:off x="475707" y="480060"/>
            <a:ext cx="3156492" cy="2276142"/>
          </a:xfrm>
        </p:spPr>
        <p:txBody>
          <a:bodyPr anchor="b">
            <a:normAutofit/>
          </a:bodyPr>
          <a:lstStyle/>
          <a:p>
            <a:r>
              <a:rPr lang="en-US" sz="3600" b="1" cap="small" dirty="0">
                <a:solidFill>
                  <a:srgbClr val="FFFFFF"/>
                </a:solidFill>
              </a:rPr>
              <a:t>Winter 2023</a:t>
            </a:r>
            <a:br>
              <a:rPr lang="en-US" sz="3600" b="1" cap="small" dirty="0">
                <a:solidFill>
                  <a:srgbClr val="FFFFFF"/>
                </a:solidFill>
              </a:rPr>
            </a:br>
            <a:r>
              <a:rPr lang="en-US" sz="3600" b="1" cap="small" dirty="0">
                <a:solidFill>
                  <a:srgbClr val="FFFFFF"/>
                </a:solidFill>
              </a:rPr>
              <a:t/>
            </a:r>
            <a:br>
              <a:rPr lang="en-US" sz="3600" b="1" cap="small" dirty="0">
                <a:solidFill>
                  <a:srgbClr val="FFFFFF"/>
                </a:solidFill>
              </a:rPr>
            </a:br>
            <a:r>
              <a:rPr lang="en-US" sz="3600" b="1" cap="small" dirty="0">
                <a:solidFill>
                  <a:srgbClr val="FFFFFF"/>
                </a:solidFill>
              </a:rPr>
              <a:t>Voting Rights Policy &amp; The Law</a:t>
            </a:r>
            <a:endParaRPr lang="en-US" sz="3600" b="1" dirty="0">
              <a:solidFill>
                <a:srgbClr val="FFFFFF"/>
              </a:solidFill>
            </a:endParaRPr>
          </a:p>
        </p:txBody>
      </p:sp>
      <p:sp>
        <p:nvSpPr>
          <p:cNvPr id="5" name="Rectangle 4"/>
          <p:cNvSpPr>
            <a:spLocks noGrp="1"/>
          </p:cNvSpPr>
          <p:nvPr>
            <p:ph type="subTitle" idx="1"/>
          </p:nvPr>
        </p:nvSpPr>
        <p:spPr>
          <a:xfrm>
            <a:off x="479190" y="2887154"/>
            <a:ext cx="3153009" cy="1769563"/>
          </a:xfrm>
        </p:spPr>
        <p:txBody>
          <a:bodyPr anchor="t">
            <a:normAutofit/>
          </a:bodyPr>
          <a:lstStyle/>
          <a:p>
            <a:pPr algn="r"/>
            <a:endParaRPr lang="en-US" sz="1600" b="1" dirty="0">
              <a:solidFill>
                <a:srgbClr val="FFFFFF"/>
              </a:solidFill>
            </a:endParaRPr>
          </a:p>
          <a:p>
            <a:pPr algn="r"/>
            <a:r>
              <a:rPr lang="en-US" sz="1600" b="1" dirty="0">
                <a:solidFill>
                  <a:srgbClr val="FFFFFF"/>
                </a:solidFill>
              </a:rPr>
              <a:t>Matt Barreto &amp; Chad Dunn</a:t>
            </a:r>
          </a:p>
          <a:p>
            <a:pPr algn="r"/>
            <a:endParaRPr lang="en-US" sz="1600" b="1" dirty="0">
              <a:solidFill>
                <a:srgbClr val="FFFFFF"/>
              </a:solidFill>
            </a:endParaRPr>
          </a:p>
          <a:p>
            <a:pPr algn="r"/>
            <a:r>
              <a:rPr lang="en-US" sz="1600" b="1" dirty="0">
                <a:solidFill>
                  <a:srgbClr val="FFFFFF"/>
                </a:solidFill>
              </a:rPr>
              <a:t>Week 5</a:t>
            </a:r>
          </a:p>
          <a:p>
            <a:pPr algn="r"/>
            <a:r>
              <a:rPr lang="en-US" sz="1600" b="1" dirty="0">
                <a:solidFill>
                  <a:srgbClr val="FFFFFF"/>
                </a:solidFill>
              </a:rPr>
              <a:t>Guest lecture: Michael Rios</a:t>
            </a:r>
          </a:p>
        </p:txBody>
      </p:sp>
      <p:cxnSp>
        <p:nvCxnSpPr>
          <p:cNvPr id="18" name="Straight Connector 13">
            <a:extLst>
              <a:ext uri="{FF2B5EF4-FFF2-40B4-BE49-F238E27FC236}">
                <a16:creationId xmlns:a16="http://schemas.microsoft.com/office/drawing/2014/main" id="{52F50912-06FD-4216-BAD3-21050F59564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2823985"/>
            <a:ext cx="294894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graphical user interface&#10;&#10;Description automatically generated">
            <a:extLst>
              <a:ext uri="{FF2B5EF4-FFF2-40B4-BE49-F238E27FC236}">
                <a16:creationId xmlns:a16="http://schemas.microsoft.com/office/drawing/2014/main" id="{93626A3F-8C1A-4AAF-8DE5-98DE37288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524815"/>
            <a:ext cx="4094602" cy="4094602"/>
          </a:xfrm>
          <a:prstGeom prst="rect">
            <a:avLst/>
          </a:prstGeom>
        </p:spPr>
      </p:pic>
    </p:spTree>
    <p:extLst>
      <p:ext uri="{BB962C8B-B14F-4D97-AF65-F5344CB8AC3E}">
        <p14:creationId xmlns:p14="http://schemas.microsoft.com/office/powerpoint/2010/main" val="1765113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7283"/>
          <a:stretch/>
        </p:blipFill>
        <p:spPr bwMode="auto">
          <a:xfrm>
            <a:off x="1714500" y="628651"/>
            <a:ext cx="5715000" cy="415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57450" y="1143001"/>
            <a:ext cx="4171950" cy="646331"/>
          </a:xfrm>
          <a:prstGeom prst="rect">
            <a:avLst/>
          </a:prstGeom>
          <a:noFill/>
        </p:spPr>
        <p:txBody>
          <a:bodyPr wrap="square" rtlCol="0">
            <a:spAutoFit/>
          </a:bodyPr>
          <a:lstStyle/>
          <a:p>
            <a:r>
              <a:rPr lang="en-US" dirty="0"/>
              <a:t>Y-axis measures percent of the vote won by the candidate in each precinct</a:t>
            </a:r>
          </a:p>
        </p:txBody>
      </p:sp>
      <p:sp>
        <p:nvSpPr>
          <p:cNvPr id="7" name="TextBox 6"/>
          <p:cNvSpPr txBox="1"/>
          <p:nvPr/>
        </p:nvSpPr>
        <p:spPr>
          <a:xfrm>
            <a:off x="3200400" y="2857501"/>
            <a:ext cx="3829050" cy="646331"/>
          </a:xfrm>
          <a:prstGeom prst="rect">
            <a:avLst/>
          </a:prstGeom>
          <a:noFill/>
        </p:spPr>
        <p:txBody>
          <a:bodyPr wrap="square" rtlCol="0">
            <a:spAutoFit/>
          </a:bodyPr>
          <a:lstStyle/>
          <a:p>
            <a:r>
              <a:rPr lang="en-US" dirty="0"/>
              <a:t>X-axis measures percent of all voters </a:t>
            </a:r>
          </a:p>
          <a:p>
            <a:r>
              <a:rPr lang="en-US" dirty="0"/>
              <a:t>within a precinct who are Latino</a:t>
            </a:r>
          </a:p>
        </p:txBody>
      </p:sp>
      <p:sp>
        <p:nvSpPr>
          <p:cNvPr id="5" name="Right Brace 4"/>
          <p:cNvSpPr/>
          <p:nvPr/>
        </p:nvSpPr>
        <p:spPr>
          <a:xfrm>
            <a:off x="2228850" y="1028700"/>
            <a:ext cx="228600" cy="7366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Right Brace 8"/>
          <p:cNvSpPr/>
          <p:nvPr/>
        </p:nvSpPr>
        <p:spPr>
          <a:xfrm>
            <a:off x="2228850" y="2971800"/>
            <a:ext cx="228600" cy="51435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Rectangle 9"/>
          <p:cNvSpPr/>
          <p:nvPr/>
        </p:nvSpPr>
        <p:spPr>
          <a:xfrm>
            <a:off x="2228850" y="1714500"/>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228850" y="2857500"/>
            <a:ext cx="3429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p:cNvCxnSpPr/>
          <p:nvPr/>
        </p:nvCxnSpPr>
        <p:spPr>
          <a:xfrm flipV="1">
            <a:off x="2343150" y="1522579"/>
            <a:ext cx="0" cy="1792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ight Brace 11"/>
          <p:cNvSpPr/>
          <p:nvPr/>
        </p:nvSpPr>
        <p:spPr>
          <a:xfrm rot="16200000">
            <a:off x="4602250" y="1341351"/>
            <a:ext cx="339551" cy="462915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5" name="Title 1"/>
          <p:cNvSpPr>
            <a:spLocks noGrp="1"/>
          </p:cNvSpPr>
          <p:nvPr>
            <p:ph type="title"/>
          </p:nvPr>
        </p:nvSpPr>
        <p:spPr>
          <a:xfrm>
            <a:off x="1781533" y="-3008"/>
            <a:ext cx="6172200" cy="685370"/>
          </a:xfrm>
        </p:spPr>
        <p:txBody>
          <a:bodyPr>
            <a:normAutofit/>
          </a:bodyPr>
          <a:lstStyle/>
          <a:p>
            <a:r>
              <a:rPr lang="en-US" sz="4000" dirty="0"/>
              <a:t>Measuring</a:t>
            </a:r>
            <a:r>
              <a:rPr lang="en-US" dirty="0"/>
              <a:t> Polarized Voting</a:t>
            </a:r>
          </a:p>
        </p:txBody>
      </p:sp>
    </p:spTree>
    <p:extLst>
      <p:ext uri="{BB962C8B-B14F-4D97-AF65-F5344CB8AC3E}">
        <p14:creationId xmlns:p14="http://schemas.microsoft.com/office/powerpoint/2010/main" val="3362297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7283"/>
          <a:stretch/>
        </p:blipFill>
        <p:spPr bwMode="auto">
          <a:xfrm>
            <a:off x="1714500" y="628651"/>
            <a:ext cx="5715000" cy="415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57450" y="1143001"/>
            <a:ext cx="4171950" cy="646331"/>
          </a:xfrm>
          <a:prstGeom prst="rect">
            <a:avLst/>
          </a:prstGeom>
          <a:noFill/>
        </p:spPr>
        <p:txBody>
          <a:bodyPr wrap="square" rtlCol="0">
            <a:spAutoFit/>
          </a:bodyPr>
          <a:lstStyle/>
          <a:p>
            <a:r>
              <a:rPr lang="en-US" dirty="0"/>
              <a:t>Y-axis measures percent of the vote won by the candidate in each precinct</a:t>
            </a:r>
          </a:p>
        </p:txBody>
      </p:sp>
      <p:sp>
        <p:nvSpPr>
          <p:cNvPr id="7" name="TextBox 6"/>
          <p:cNvSpPr txBox="1"/>
          <p:nvPr/>
        </p:nvSpPr>
        <p:spPr>
          <a:xfrm>
            <a:off x="3200400" y="2857501"/>
            <a:ext cx="3829050" cy="646331"/>
          </a:xfrm>
          <a:prstGeom prst="rect">
            <a:avLst/>
          </a:prstGeom>
          <a:noFill/>
        </p:spPr>
        <p:txBody>
          <a:bodyPr wrap="square" rtlCol="0">
            <a:spAutoFit/>
          </a:bodyPr>
          <a:lstStyle/>
          <a:p>
            <a:r>
              <a:rPr lang="en-US" dirty="0"/>
              <a:t>X-axis measures percent of all voters </a:t>
            </a:r>
          </a:p>
          <a:p>
            <a:r>
              <a:rPr lang="en-US" dirty="0"/>
              <a:t>within a precinct who are Latino</a:t>
            </a:r>
          </a:p>
        </p:txBody>
      </p:sp>
      <p:sp>
        <p:nvSpPr>
          <p:cNvPr id="5" name="Right Brace 4"/>
          <p:cNvSpPr/>
          <p:nvPr/>
        </p:nvSpPr>
        <p:spPr>
          <a:xfrm>
            <a:off x="2228850" y="1028700"/>
            <a:ext cx="228600" cy="7366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Right Brace 8"/>
          <p:cNvSpPr/>
          <p:nvPr/>
        </p:nvSpPr>
        <p:spPr>
          <a:xfrm>
            <a:off x="2228850" y="2971800"/>
            <a:ext cx="228600" cy="51435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Rectangle 9"/>
          <p:cNvSpPr/>
          <p:nvPr/>
        </p:nvSpPr>
        <p:spPr>
          <a:xfrm>
            <a:off x="2228850" y="1714500"/>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228850" y="2857500"/>
            <a:ext cx="3429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p:cNvCxnSpPr/>
          <p:nvPr/>
        </p:nvCxnSpPr>
        <p:spPr>
          <a:xfrm flipV="1">
            <a:off x="2343150" y="1522579"/>
            <a:ext cx="0" cy="1792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ight Brace 11"/>
          <p:cNvSpPr/>
          <p:nvPr/>
        </p:nvSpPr>
        <p:spPr>
          <a:xfrm rot="16200000">
            <a:off x="4602250" y="1341351"/>
            <a:ext cx="339551" cy="462915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100" t="44856" r="58642" b="51774"/>
          <a:stretch/>
        </p:blipFill>
        <p:spPr bwMode="auto">
          <a:xfrm>
            <a:off x="3533503" y="1885950"/>
            <a:ext cx="282194" cy="23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796375" y="1831207"/>
            <a:ext cx="2261525" cy="535531"/>
          </a:xfrm>
          <a:prstGeom prst="rect">
            <a:avLst/>
          </a:prstGeom>
          <a:noFill/>
        </p:spPr>
        <p:txBody>
          <a:bodyPr wrap="square" rtlCol="0">
            <a:spAutoFit/>
          </a:bodyPr>
          <a:lstStyle/>
          <a:p>
            <a:pPr>
              <a:lnSpc>
                <a:spcPct val="80000"/>
              </a:lnSpc>
            </a:pPr>
            <a:r>
              <a:rPr lang="en-US" dirty="0">
                <a:solidFill>
                  <a:srgbClr val="0070C0"/>
                </a:solidFill>
              </a:rPr>
              <a:t>Each dot represents the precinct result</a:t>
            </a:r>
          </a:p>
        </p:txBody>
      </p:sp>
      <p:sp>
        <p:nvSpPr>
          <p:cNvPr id="17" name="Title 1"/>
          <p:cNvSpPr>
            <a:spLocks noGrp="1"/>
          </p:cNvSpPr>
          <p:nvPr>
            <p:ph type="title"/>
          </p:nvPr>
        </p:nvSpPr>
        <p:spPr>
          <a:xfrm>
            <a:off x="1781533" y="-3008"/>
            <a:ext cx="6172200" cy="685370"/>
          </a:xfrm>
        </p:spPr>
        <p:txBody>
          <a:bodyPr>
            <a:normAutofit/>
          </a:bodyPr>
          <a:lstStyle/>
          <a:p>
            <a:r>
              <a:rPr lang="en-US" sz="4000" dirty="0"/>
              <a:t>Measuring</a:t>
            </a:r>
            <a:r>
              <a:rPr lang="en-US" dirty="0"/>
              <a:t> Polarized Voting</a:t>
            </a:r>
          </a:p>
        </p:txBody>
      </p:sp>
    </p:spTree>
    <p:extLst>
      <p:ext uri="{BB962C8B-B14F-4D97-AF65-F5344CB8AC3E}">
        <p14:creationId xmlns:p14="http://schemas.microsoft.com/office/powerpoint/2010/main" val="365271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19415" y="0"/>
            <a:ext cx="7370201" cy="641971"/>
          </a:xfrm>
        </p:spPr>
        <p:txBody>
          <a:bodyPr>
            <a:normAutofit/>
          </a:bodyPr>
          <a:lstStyle/>
          <a:p>
            <a:r>
              <a:rPr lang="en-US" sz="3600" dirty="0"/>
              <a:t>Yakima County Commission 2008</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543" t="26539" r="29722" b="12687"/>
          <a:stretch/>
        </p:blipFill>
        <p:spPr bwMode="auto">
          <a:xfrm>
            <a:off x="1714500" y="599053"/>
            <a:ext cx="5715000" cy="4269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6674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title"/>
          </p:nvPr>
        </p:nvSpPr>
        <p:spPr>
          <a:xfrm>
            <a:off x="1600200" y="-201744"/>
            <a:ext cx="6172200" cy="857250"/>
          </a:xfrm>
        </p:spPr>
        <p:txBody>
          <a:bodyPr/>
          <a:lstStyle/>
          <a:p>
            <a:r>
              <a:rPr lang="en-US" altLang="en-US" sz="3000" dirty="0"/>
              <a:t>What if there is not polarized voting?</a:t>
            </a:r>
          </a:p>
        </p:txBody>
      </p:sp>
      <p:sp>
        <p:nvSpPr>
          <p:cNvPr id="13" name="Slide Number Placeholder 5"/>
          <p:cNvSpPr>
            <a:spLocks noGrp="1"/>
          </p:cNvSpPr>
          <p:nvPr>
            <p:ph type="sldNum" sz="quarter" idx="12"/>
          </p:nvPr>
        </p:nvSpPr>
        <p:spPr/>
        <p:txBody>
          <a:bodyPr>
            <a:normAutofit/>
          </a:bodyPr>
          <a:lstStyle/>
          <a:p>
            <a:fld id="{73039FB8-40B7-451B-8858-295CC0EA795B}" type="slidenum">
              <a:rPr lang="en-US" altLang="en-US"/>
              <a:pPr/>
              <a:t>13</a:t>
            </a:fld>
            <a:endParaRPr lang="en-US" altLang="en-US"/>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742950"/>
            <a:ext cx="5715000" cy="4188619"/>
          </a:xfrm>
          <a:prstGeom prst="rect">
            <a:avLst/>
          </a:prstGeom>
          <a:noFill/>
          <a:extLst>
            <a:ext uri="{909E8E84-426E-40DD-AFC4-6F175D3DCCD1}">
              <a14:hiddenFill xmlns:a14="http://schemas.microsoft.com/office/drawing/2010/main">
                <a:solidFill>
                  <a:srgbClr val="FFFFFF"/>
                </a:solidFill>
              </a14:hiddenFill>
            </a:ext>
          </a:extLst>
        </p:spPr>
      </p:pic>
      <p:sp>
        <p:nvSpPr>
          <p:cNvPr id="5127" name="Line 7"/>
          <p:cNvSpPr>
            <a:spLocks noChangeShapeType="1"/>
          </p:cNvSpPr>
          <p:nvPr/>
        </p:nvSpPr>
        <p:spPr bwMode="auto">
          <a:xfrm>
            <a:off x="2228850" y="2743200"/>
            <a:ext cx="4914900" cy="0"/>
          </a:xfrm>
          <a:prstGeom prst="line">
            <a:avLst/>
          </a:prstGeom>
          <a:noFill/>
          <a:ln w="1905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5128" name="Line 8"/>
          <p:cNvSpPr>
            <a:spLocks noChangeShapeType="1"/>
          </p:cNvSpPr>
          <p:nvPr/>
        </p:nvSpPr>
        <p:spPr bwMode="auto">
          <a:xfrm flipH="1">
            <a:off x="3028950" y="1543050"/>
            <a:ext cx="6286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5129" name="Line 9"/>
          <p:cNvSpPr>
            <a:spLocks noChangeShapeType="1"/>
          </p:cNvSpPr>
          <p:nvPr/>
        </p:nvSpPr>
        <p:spPr bwMode="auto">
          <a:xfrm flipV="1">
            <a:off x="1771650" y="1257300"/>
            <a:ext cx="0" cy="2914650"/>
          </a:xfrm>
          <a:prstGeom prst="line">
            <a:avLst/>
          </a:prstGeom>
          <a:noFill/>
          <a:ln w="19050">
            <a:solidFill>
              <a:schemeClr val="tx1"/>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5130" name="Line 10"/>
          <p:cNvSpPr>
            <a:spLocks noChangeShapeType="1"/>
          </p:cNvSpPr>
          <p:nvPr/>
        </p:nvSpPr>
        <p:spPr bwMode="auto">
          <a:xfrm flipH="1" flipV="1">
            <a:off x="2400300" y="4743450"/>
            <a:ext cx="4343400" cy="0"/>
          </a:xfrm>
          <a:prstGeom prst="line">
            <a:avLst/>
          </a:prstGeom>
          <a:noFill/>
          <a:ln w="19050">
            <a:solidFill>
              <a:schemeClr val="tx1"/>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5131" name="Oval 11"/>
          <p:cNvSpPr>
            <a:spLocks noChangeArrowheads="1"/>
          </p:cNvSpPr>
          <p:nvPr/>
        </p:nvSpPr>
        <p:spPr bwMode="auto">
          <a:xfrm>
            <a:off x="2799160" y="1450181"/>
            <a:ext cx="228600" cy="2286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132" name="Text Box 12"/>
          <p:cNvSpPr txBox="1">
            <a:spLocks noChangeArrowheads="1"/>
          </p:cNvSpPr>
          <p:nvPr/>
        </p:nvSpPr>
        <p:spPr bwMode="auto">
          <a:xfrm>
            <a:off x="3600450" y="1416844"/>
            <a:ext cx="142875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125"/>
              <a:t>Each dot represents a precinct</a:t>
            </a:r>
          </a:p>
        </p:txBody>
      </p:sp>
    </p:spTree>
    <p:extLst>
      <p:ext uri="{BB962C8B-B14F-4D97-AF65-F5344CB8AC3E}">
        <p14:creationId xmlns:p14="http://schemas.microsoft.com/office/powerpoint/2010/main" val="293942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128"/>
                                        </p:tgtEl>
                                        <p:attrNameLst>
                                          <p:attrName>style.visibility</p:attrName>
                                        </p:attrNameLst>
                                      </p:cBhvr>
                                      <p:to>
                                        <p:strVal val="visible"/>
                                      </p:to>
                                    </p:set>
                                    <p:animEffect transition="in" filter="wipe(right)">
                                      <p:cBhvr>
                                        <p:cTn id="11" dur="500"/>
                                        <p:tgtEl>
                                          <p:spTgt spid="512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animBg="1"/>
      <p:bldP spid="5131" grpId="0" animBg="1"/>
      <p:bldP spid="51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0" name="Rectangle 6"/>
          <p:cNvSpPr>
            <a:spLocks noGrp="1" noChangeArrowheads="1"/>
          </p:cNvSpPr>
          <p:nvPr>
            <p:ph type="title"/>
          </p:nvPr>
        </p:nvSpPr>
        <p:spPr>
          <a:xfrm>
            <a:off x="1485900" y="0"/>
            <a:ext cx="6172200" cy="857250"/>
          </a:xfrm>
          <a:noFill/>
          <a:ln/>
        </p:spPr>
        <p:txBody>
          <a:bodyPr/>
          <a:lstStyle/>
          <a:p>
            <a:r>
              <a:rPr lang="en-US" altLang="en-US"/>
              <a:t>What does RPV look like?</a:t>
            </a:r>
          </a:p>
        </p:txBody>
      </p:sp>
      <p:sp>
        <p:nvSpPr>
          <p:cNvPr id="8" name="Slide Number Placeholder 5"/>
          <p:cNvSpPr>
            <a:spLocks noGrp="1"/>
          </p:cNvSpPr>
          <p:nvPr>
            <p:ph type="sldNum" sz="quarter" idx="12"/>
          </p:nvPr>
        </p:nvSpPr>
        <p:spPr/>
        <p:txBody>
          <a:bodyPr>
            <a:normAutofit/>
          </a:bodyPr>
          <a:lstStyle/>
          <a:p>
            <a:fld id="{FFE57645-EC5E-4EBE-A479-B66BCFAE93E7}" type="slidenum">
              <a:rPr lang="en-US" altLang="en-US"/>
              <a:pPr/>
              <a:t>14</a:t>
            </a:fld>
            <a:endParaRPr lang="en-US" altLang="en-US"/>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351" y="742950"/>
            <a:ext cx="5717381" cy="418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Line 7"/>
          <p:cNvSpPr>
            <a:spLocks noChangeShapeType="1"/>
          </p:cNvSpPr>
          <p:nvPr/>
        </p:nvSpPr>
        <p:spPr bwMode="auto">
          <a:xfrm flipV="1">
            <a:off x="2400300" y="1771650"/>
            <a:ext cx="4286250" cy="1828800"/>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Tree>
    <p:extLst>
      <p:ext uri="{BB962C8B-B14F-4D97-AF65-F5344CB8AC3E}">
        <p14:creationId xmlns:p14="http://schemas.microsoft.com/office/powerpoint/2010/main" val="1515572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wipe(left)">
                                      <p:cBhvr>
                                        <p:cTn id="7" dur="20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a:xfrm>
            <a:off x="599000" y="266257"/>
            <a:ext cx="8256241" cy="857250"/>
          </a:xfrm>
          <a:noFill/>
          <a:ln/>
        </p:spPr>
        <p:txBody>
          <a:bodyPr>
            <a:noAutofit/>
          </a:bodyPr>
          <a:lstStyle/>
          <a:p>
            <a:r>
              <a:rPr lang="en-US" sz="3600" dirty="0"/>
              <a:t>Back to new advancements: </a:t>
            </a:r>
            <a:r>
              <a:rPr lang="en-US" sz="3600" dirty="0" err="1"/>
              <a:t>eiCompare</a:t>
            </a:r>
            <a:endParaRPr lang="en-US" sz="3600" dirty="0"/>
          </a:p>
        </p:txBody>
      </p:sp>
      <p:sp>
        <p:nvSpPr>
          <p:cNvPr id="12290" name="Rectangle 2"/>
          <p:cNvSpPr>
            <a:spLocks noGrp="1" noChangeArrowheads="1"/>
          </p:cNvSpPr>
          <p:nvPr>
            <p:ph idx="1"/>
          </p:nvPr>
        </p:nvSpPr>
        <p:spPr>
          <a:xfrm>
            <a:off x="315010" y="1428750"/>
            <a:ext cx="8540232" cy="3714750"/>
          </a:xfrm>
        </p:spPr>
        <p:txBody>
          <a:bodyPr>
            <a:noAutofit/>
          </a:bodyPr>
          <a:lstStyle/>
          <a:p>
            <a:pPr marL="457200" indent="-457200">
              <a:spcBef>
                <a:spcPts val="0"/>
              </a:spcBef>
              <a:spcAft>
                <a:spcPts val="1200"/>
              </a:spcAft>
              <a:buFont typeface="Wingdings" panose="05000000000000000000" pitchFamily="2" charset="2"/>
              <a:buChar char="§"/>
            </a:pPr>
            <a:r>
              <a:rPr lang="en-US" sz="2200" dirty="0"/>
              <a:t>Detecting minority vote dilution is difficult and requires a mix of political science data, census data, statistical analysis and computer programming</a:t>
            </a:r>
          </a:p>
          <a:p>
            <a:pPr marL="457200" indent="-457200">
              <a:spcBef>
                <a:spcPts val="0"/>
              </a:spcBef>
              <a:spcAft>
                <a:spcPts val="1200"/>
              </a:spcAft>
              <a:buFont typeface="Wingdings" panose="05000000000000000000" pitchFamily="2" charset="2"/>
              <a:buChar char="§"/>
            </a:pPr>
            <a:r>
              <a:rPr lang="en-US" sz="2200" dirty="0"/>
              <a:t>One important tool in this is ecological inference (EI) to conduct analysis of voting patterns along racial lines</a:t>
            </a:r>
          </a:p>
          <a:p>
            <a:pPr marL="457200" indent="-457200">
              <a:spcBef>
                <a:spcPts val="0"/>
              </a:spcBef>
              <a:spcAft>
                <a:spcPts val="1200"/>
              </a:spcAft>
              <a:buFont typeface="Wingdings" panose="05000000000000000000" pitchFamily="2" charset="2"/>
              <a:buChar char="§"/>
            </a:pPr>
            <a:r>
              <a:rPr lang="en-US" sz="2200" dirty="0"/>
              <a:t>We developed a statistical analysis package in R, </a:t>
            </a:r>
            <a:r>
              <a:rPr lang="en-US" sz="2200" dirty="0" err="1"/>
              <a:t>eiCompare</a:t>
            </a:r>
            <a:r>
              <a:rPr lang="en-US" sz="2200" dirty="0"/>
              <a:t> that offers numerous new tools critical to districting</a:t>
            </a:r>
          </a:p>
          <a:p>
            <a:pPr marL="457200" indent="-457200">
              <a:spcBef>
                <a:spcPts val="0"/>
              </a:spcBef>
              <a:spcAft>
                <a:spcPts val="1200"/>
              </a:spcAft>
              <a:buFont typeface="Wingdings" panose="05000000000000000000" pitchFamily="2" charset="2"/>
              <a:buChar char="§"/>
            </a:pPr>
            <a:r>
              <a:rPr lang="en-US" sz="2200" dirty="0"/>
              <a:t>We provide a variety of tables, graphics and congruence reliability statistics to properly assess vote dilution and minority representation</a:t>
            </a:r>
          </a:p>
        </p:txBody>
      </p:sp>
      <p:sp>
        <p:nvSpPr>
          <p:cNvPr id="7" name="Slide Number Placeholder 5"/>
          <p:cNvSpPr>
            <a:spLocks noGrp="1"/>
          </p:cNvSpPr>
          <p:nvPr>
            <p:ph type="sldNum" sz="quarter" idx="12"/>
          </p:nvPr>
        </p:nvSpPr>
        <p:spPr/>
        <p:txBody>
          <a:bodyPr>
            <a:normAutofit/>
          </a:bodyPr>
          <a:lstStyle/>
          <a:p>
            <a:fld id="{43B0615D-B7A9-4547-8BDA-415AC519EDFB}" type="slidenum">
              <a:rPr lang="en-US"/>
              <a:pPr/>
              <a:t>15</a:t>
            </a:fld>
            <a:endParaRPr lang="en-US"/>
          </a:p>
        </p:txBody>
      </p:sp>
    </p:spTree>
    <p:extLst>
      <p:ext uri="{BB962C8B-B14F-4D97-AF65-F5344CB8AC3E}">
        <p14:creationId xmlns:p14="http://schemas.microsoft.com/office/powerpoint/2010/main" val="3707102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8754" y="235693"/>
            <a:ext cx="9010683" cy="572628"/>
          </a:xfrm>
        </p:spPr>
        <p:txBody>
          <a:bodyPr>
            <a:noAutofit/>
          </a:bodyPr>
          <a:lstStyle/>
          <a:p>
            <a:r>
              <a:rPr lang="en-US" sz="3200" b="1" dirty="0"/>
              <a:t>Old tools for assessing racially polarized voting</a:t>
            </a:r>
          </a:p>
        </p:txBody>
      </p:sp>
      <p:sp>
        <p:nvSpPr>
          <p:cNvPr id="8" name="Slide Number Placeholder 5"/>
          <p:cNvSpPr>
            <a:spLocks noGrp="1"/>
          </p:cNvSpPr>
          <p:nvPr>
            <p:ph type="sldNum" sz="quarter" idx="12"/>
          </p:nvPr>
        </p:nvSpPr>
        <p:spPr/>
        <p:txBody>
          <a:bodyPr>
            <a:normAutofit/>
          </a:bodyPr>
          <a:lstStyle/>
          <a:p>
            <a:fld id="{FFE57645-EC5E-4EBE-A479-B66BCFAE93E7}" type="slidenum">
              <a:rPr lang="en-US" altLang="en-US"/>
              <a:pPr/>
              <a:t>16</a:t>
            </a:fld>
            <a:endParaRPr lang="en-US" altLang="en-US"/>
          </a:p>
        </p:txBody>
      </p:sp>
      <p:pic>
        <p:nvPicPr>
          <p:cNvPr id="10" name="Picture 2"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009" y="1225038"/>
            <a:ext cx="4562651" cy="33863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4919767" y="1225038"/>
            <a:ext cx="3946192" cy="3386343"/>
          </a:xfrm>
          <a:prstGeom prst="rect">
            <a:avLst/>
          </a:prstGeom>
        </p:spPr>
      </p:pic>
    </p:spTree>
    <p:extLst>
      <p:ext uri="{BB962C8B-B14F-4D97-AF65-F5344CB8AC3E}">
        <p14:creationId xmlns:p14="http://schemas.microsoft.com/office/powerpoint/2010/main" val="313558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14954"/>
            <a:ext cx="8639494" cy="527997"/>
          </a:xfrm>
        </p:spPr>
        <p:txBody>
          <a:bodyPr>
            <a:noAutofit/>
          </a:bodyPr>
          <a:lstStyle/>
          <a:p>
            <a:r>
              <a:rPr lang="en-US" sz="3200" b="1" dirty="0"/>
              <a:t>Using Bayesian methods for estimating race</a:t>
            </a:r>
          </a:p>
        </p:txBody>
      </p:sp>
      <p:sp>
        <p:nvSpPr>
          <p:cNvPr id="4" name="Slide Number Placeholder 3"/>
          <p:cNvSpPr>
            <a:spLocks noGrp="1"/>
          </p:cNvSpPr>
          <p:nvPr>
            <p:ph type="sldNum" sz="quarter" idx="12"/>
          </p:nvPr>
        </p:nvSpPr>
        <p:spPr/>
        <p:txBody>
          <a:bodyPr>
            <a:normAutofit/>
          </a:bodyPr>
          <a:lstStyle/>
          <a:p>
            <a:fld id="{10397DDE-67A1-4685-8C13-36BD6FA25BF1}" type="slidenum">
              <a:rPr lang="en-US" smtClean="0"/>
              <a:t>17</a:t>
            </a:fld>
            <a:endParaRPr lang="en-US"/>
          </a:p>
        </p:txBody>
      </p:sp>
      <p:sp>
        <p:nvSpPr>
          <p:cNvPr id="7" name="TextBox 6"/>
          <p:cNvSpPr txBox="1"/>
          <p:nvPr/>
        </p:nvSpPr>
        <p:spPr>
          <a:xfrm>
            <a:off x="857250" y="4844840"/>
            <a:ext cx="6400800" cy="276999"/>
          </a:xfrm>
          <a:prstGeom prst="rect">
            <a:avLst/>
          </a:prstGeom>
          <a:noFill/>
        </p:spPr>
        <p:txBody>
          <a:bodyPr wrap="square" rtlCol="0">
            <a:spAutoFit/>
          </a:bodyPr>
          <a:lstStyle/>
          <a:p>
            <a:r>
              <a:rPr lang="en-US" sz="1200" b="1" cap="small" spc="38" dirty="0">
                <a:solidFill>
                  <a:schemeClr val="bg1"/>
                </a:solidFill>
              </a:rPr>
              <a:t>Barreto and Collingwood   ǁ   AAAS Conference  ǁ  Seattle, WA  ǁ  February 2020</a:t>
            </a:r>
          </a:p>
        </p:txBody>
      </p:sp>
      <p:grpSp>
        <p:nvGrpSpPr>
          <p:cNvPr id="6" name="Group 5"/>
          <p:cNvGrpSpPr/>
          <p:nvPr/>
        </p:nvGrpSpPr>
        <p:grpSpPr>
          <a:xfrm>
            <a:off x="70248" y="1978819"/>
            <a:ext cx="4431506" cy="2745581"/>
            <a:chOff x="92075" y="2638425"/>
            <a:chExt cx="5908675" cy="3660775"/>
          </a:xfrm>
        </p:grpSpPr>
        <p:sp>
          <p:nvSpPr>
            <p:cNvPr id="8" name="Rectangle 7"/>
            <p:cNvSpPr/>
            <p:nvPr/>
          </p:nvSpPr>
          <p:spPr>
            <a:xfrm>
              <a:off x="92075" y="2638425"/>
              <a:ext cx="5908675" cy="3660775"/>
            </a:xfrm>
            <a:prstGeom prst="rect">
              <a:avLst/>
            </a:prstGeom>
            <a:solidFill>
              <a:schemeClr val="bg1"/>
            </a:solidFill>
            <a:ln w="28575">
              <a:solidFill>
                <a:srgbClr val="2E2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284604" y="3289816"/>
              <a:ext cx="1779585" cy="2893100"/>
            </a:xfrm>
            <a:prstGeom prst="rect">
              <a:avLst/>
            </a:prstGeom>
          </p:spPr>
          <p:txBody>
            <a:bodyPr wrap="square">
              <a:spAutoFit/>
            </a:bodyPr>
            <a:lstStyle/>
            <a:p>
              <a:pPr>
                <a:lnSpc>
                  <a:spcPct val="150000"/>
                </a:lnSpc>
              </a:pPr>
              <a:r>
                <a:rPr lang="en-US" dirty="0"/>
                <a:t>Jackson</a:t>
              </a:r>
            </a:p>
            <a:p>
              <a:pPr>
                <a:lnSpc>
                  <a:spcPct val="150000"/>
                </a:lnSpc>
              </a:pPr>
              <a:r>
                <a:rPr lang="en-US" dirty="0"/>
                <a:t>Washington</a:t>
              </a:r>
            </a:p>
            <a:p>
              <a:pPr>
                <a:lnSpc>
                  <a:spcPct val="150000"/>
                </a:lnSpc>
              </a:pPr>
              <a:r>
                <a:rPr lang="en-US" dirty="0"/>
                <a:t>Hernandez</a:t>
              </a:r>
            </a:p>
            <a:p>
              <a:pPr>
                <a:lnSpc>
                  <a:spcPct val="150000"/>
                </a:lnSpc>
              </a:pPr>
              <a:r>
                <a:rPr lang="en-US" dirty="0"/>
                <a:t>Mueller</a:t>
              </a:r>
            </a:p>
            <a:p>
              <a:pPr>
                <a:lnSpc>
                  <a:spcPct val="150000"/>
                </a:lnSpc>
              </a:pPr>
              <a:r>
                <a:rPr lang="en-US" dirty="0"/>
                <a:t>Kantor</a:t>
              </a:r>
            </a:p>
          </p:txBody>
        </p:sp>
        <p:sp>
          <p:nvSpPr>
            <p:cNvPr id="10" name="Rectangle 9"/>
            <p:cNvSpPr/>
            <p:nvPr/>
          </p:nvSpPr>
          <p:spPr>
            <a:xfrm>
              <a:off x="2189604" y="3289816"/>
              <a:ext cx="759355" cy="2893100"/>
            </a:xfrm>
            <a:prstGeom prst="rect">
              <a:avLst/>
            </a:prstGeom>
          </p:spPr>
          <p:txBody>
            <a:bodyPr wrap="square">
              <a:spAutoFit/>
            </a:bodyPr>
            <a:lstStyle/>
            <a:p>
              <a:pPr algn="ctr">
                <a:lnSpc>
                  <a:spcPct val="150000"/>
                </a:lnSpc>
              </a:pPr>
              <a:r>
                <a:rPr lang="en-US" dirty="0"/>
                <a:t>39</a:t>
              </a:r>
            </a:p>
            <a:p>
              <a:pPr algn="ctr">
                <a:lnSpc>
                  <a:spcPct val="150000"/>
                </a:lnSpc>
              </a:pPr>
              <a:r>
                <a:rPr lang="en-US" dirty="0"/>
                <a:t>5</a:t>
              </a:r>
            </a:p>
            <a:p>
              <a:pPr algn="ctr">
                <a:lnSpc>
                  <a:spcPct val="150000"/>
                </a:lnSpc>
              </a:pPr>
              <a:r>
                <a:rPr lang="en-US" dirty="0"/>
                <a:t>4</a:t>
              </a:r>
            </a:p>
            <a:p>
              <a:pPr algn="ctr">
                <a:lnSpc>
                  <a:spcPct val="150000"/>
                </a:lnSpc>
              </a:pPr>
              <a:r>
                <a:rPr lang="en-US" dirty="0"/>
                <a:t>96</a:t>
              </a:r>
            </a:p>
            <a:p>
              <a:pPr algn="ctr">
                <a:lnSpc>
                  <a:spcPct val="150000"/>
                </a:lnSpc>
              </a:pPr>
              <a:r>
                <a:rPr lang="en-US" dirty="0"/>
                <a:t>97</a:t>
              </a:r>
            </a:p>
          </p:txBody>
        </p:sp>
        <p:sp>
          <p:nvSpPr>
            <p:cNvPr id="11" name="Rectangle 10"/>
            <p:cNvSpPr/>
            <p:nvPr/>
          </p:nvSpPr>
          <p:spPr>
            <a:xfrm>
              <a:off x="3208781" y="3289816"/>
              <a:ext cx="759355" cy="2893100"/>
            </a:xfrm>
            <a:prstGeom prst="rect">
              <a:avLst/>
            </a:prstGeom>
          </p:spPr>
          <p:txBody>
            <a:bodyPr wrap="square">
              <a:spAutoFit/>
            </a:bodyPr>
            <a:lstStyle/>
            <a:p>
              <a:pPr algn="ctr">
                <a:lnSpc>
                  <a:spcPct val="150000"/>
                </a:lnSpc>
              </a:pPr>
              <a:r>
                <a:rPr lang="en-US" dirty="0"/>
                <a:t>53</a:t>
              </a:r>
            </a:p>
            <a:p>
              <a:pPr algn="ctr">
                <a:lnSpc>
                  <a:spcPct val="150000"/>
                </a:lnSpc>
              </a:pPr>
              <a:r>
                <a:rPr lang="en-US" dirty="0"/>
                <a:t>88</a:t>
              </a:r>
            </a:p>
            <a:p>
              <a:pPr algn="ctr">
                <a:lnSpc>
                  <a:spcPct val="150000"/>
                </a:lnSpc>
              </a:pPr>
              <a:r>
                <a:rPr lang="en-US" dirty="0"/>
                <a:t>1</a:t>
              </a:r>
            </a:p>
            <a:p>
              <a:pPr algn="ctr">
                <a:lnSpc>
                  <a:spcPct val="150000"/>
                </a:lnSpc>
              </a:pPr>
              <a:r>
                <a:rPr lang="en-US" dirty="0"/>
                <a:t>0</a:t>
              </a:r>
            </a:p>
            <a:p>
              <a:pPr algn="ctr">
                <a:lnSpc>
                  <a:spcPct val="150000"/>
                </a:lnSpc>
              </a:pPr>
              <a:r>
                <a:rPr lang="en-US" dirty="0"/>
                <a:t>0</a:t>
              </a:r>
            </a:p>
          </p:txBody>
        </p:sp>
        <p:sp>
          <p:nvSpPr>
            <p:cNvPr id="12" name="Rectangle 11"/>
            <p:cNvSpPr/>
            <p:nvPr/>
          </p:nvSpPr>
          <p:spPr>
            <a:xfrm>
              <a:off x="4170805" y="3289816"/>
              <a:ext cx="759355" cy="2893100"/>
            </a:xfrm>
            <a:prstGeom prst="rect">
              <a:avLst/>
            </a:prstGeom>
          </p:spPr>
          <p:txBody>
            <a:bodyPr wrap="square">
              <a:spAutoFit/>
            </a:bodyPr>
            <a:lstStyle/>
            <a:p>
              <a:pPr algn="ctr">
                <a:lnSpc>
                  <a:spcPct val="150000"/>
                </a:lnSpc>
              </a:pPr>
              <a:r>
                <a:rPr lang="en-US" dirty="0"/>
                <a:t>3</a:t>
              </a:r>
            </a:p>
            <a:p>
              <a:pPr algn="ctr">
                <a:lnSpc>
                  <a:spcPct val="150000"/>
                </a:lnSpc>
              </a:pPr>
              <a:r>
                <a:rPr lang="en-US" dirty="0"/>
                <a:t>3</a:t>
              </a:r>
            </a:p>
            <a:p>
              <a:pPr algn="ctr">
                <a:lnSpc>
                  <a:spcPct val="150000"/>
                </a:lnSpc>
              </a:pPr>
              <a:r>
                <a:rPr lang="en-US" dirty="0"/>
                <a:t>95</a:t>
              </a:r>
            </a:p>
            <a:p>
              <a:pPr algn="ctr">
                <a:lnSpc>
                  <a:spcPct val="150000"/>
                </a:lnSpc>
              </a:pPr>
              <a:r>
                <a:rPr lang="en-US" dirty="0"/>
                <a:t>2</a:t>
              </a:r>
            </a:p>
            <a:p>
              <a:pPr algn="ctr">
                <a:lnSpc>
                  <a:spcPct val="150000"/>
                </a:lnSpc>
              </a:pPr>
              <a:r>
                <a:rPr lang="en-US" dirty="0"/>
                <a:t>1</a:t>
              </a:r>
            </a:p>
          </p:txBody>
        </p:sp>
        <p:sp>
          <p:nvSpPr>
            <p:cNvPr id="13" name="Rectangle 12"/>
            <p:cNvSpPr/>
            <p:nvPr/>
          </p:nvSpPr>
          <p:spPr>
            <a:xfrm>
              <a:off x="5094730" y="3289816"/>
              <a:ext cx="759355" cy="2893100"/>
            </a:xfrm>
            <a:prstGeom prst="rect">
              <a:avLst/>
            </a:prstGeom>
          </p:spPr>
          <p:txBody>
            <a:bodyPr wrap="square">
              <a:spAutoFit/>
            </a:bodyPr>
            <a:lstStyle/>
            <a:p>
              <a:pPr algn="ctr">
                <a:lnSpc>
                  <a:spcPct val="150000"/>
                </a:lnSpc>
              </a:pPr>
              <a:r>
                <a:rPr lang="en-US" dirty="0"/>
                <a:t>100</a:t>
              </a:r>
            </a:p>
            <a:p>
              <a:pPr algn="ctr">
                <a:lnSpc>
                  <a:spcPct val="150000"/>
                </a:lnSpc>
              </a:pPr>
              <a:r>
                <a:rPr lang="en-US" dirty="0"/>
                <a:t>100</a:t>
              </a:r>
            </a:p>
            <a:p>
              <a:pPr algn="ctr">
                <a:lnSpc>
                  <a:spcPct val="150000"/>
                </a:lnSpc>
              </a:pPr>
              <a:r>
                <a:rPr lang="en-US" dirty="0"/>
                <a:t>100</a:t>
              </a:r>
            </a:p>
            <a:p>
              <a:pPr algn="ctr">
                <a:lnSpc>
                  <a:spcPct val="150000"/>
                </a:lnSpc>
              </a:pPr>
              <a:r>
                <a:rPr lang="en-US" dirty="0"/>
                <a:t>100</a:t>
              </a:r>
            </a:p>
            <a:p>
              <a:pPr algn="ctr">
                <a:lnSpc>
                  <a:spcPct val="150000"/>
                </a:lnSpc>
              </a:pPr>
              <a:r>
                <a:rPr lang="en-US" dirty="0"/>
                <a:t>100</a:t>
              </a:r>
            </a:p>
          </p:txBody>
        </p:sp>
        <p:sp>
          <p:nvSpPr>
            <p:cNvPr id="14" name="Rectangle 13"/>
            <p:cNvSpPr/>
            <p:nvPr/>
          </p:nvSpPr>
          <p:spPr>
            <a:xfrm>
              <a:off x="92075" y="2638425"/>
              <a:ext cx="1385764" cy="400109"/>
            </a:xfrm>
            <a:prstGeom prst="rect">
              <a:avLst/>
            </a:prstGeom>
            <a:solidFill>
              <a:schemeClr val="tx1"/>
            </a:solidFill>
          </p:spPr>
          <p:txBody>
            <a:bodyPr wrap="none">
              <a:spAutoFit/>
            </a:bodyPr>
            <a:lstStyle/>
            <a:p>
              <a:r>
                <a:rPr lang="en-US" sz="1350" dirty="0">
                  <a:solidFill>
                    <a:schemeClr val="bg1"/>
                  </a:solidFill>
                </a:rPr>
                <a:t>Surname List</a:t>
              </a:r>
            </a:p>
          </p:txBody>
        </p:sp>
        <p:sp>
          <p:nvSpPr>
            <p:cNvPr id="15" name="Rectangle 14"/>
            <p:cNvSpPr/>
            <p:nvPr/>
          </p:nvSpPr>
          <p:spPr>
            <a:xfrm>
              <a:off x="1970530" y="2927866"/>
              <a:ext cx="1094931" cy="369332"/>
            </a:xfrm>
            <a:prstGeom prst="rect">
              <a:avLst/>
            </a:prstGeom>
          </p:spPr>
          <p:txBody>
            <a:bodyPr wrap="square">
              <a:spAutoFit/>
            </a:bodyPr>
            <a:lstStyle/>
            <a:p>
              <a:pPr algn="ctr"/>
              <a:r>
                <a:rPr lang="en-US" sz="1200" dirty="0"/>
                <a:t>% White</a:t>
              </a:r>
            </a:p>
          </p:txBody>
        </p:sp>
        <p:sp>
          <p:nvSpPr>
            <p:cNvPr id="16" name="Rectangle 15"/>
            <p:cNvSpPr/>
            <p:nvPr/>
          </p:nvSpPr>
          <p:spPr>
            <a:xfrm>
              <a:off x="2948960" y="2927866"/>
              <a:ext cx="1094931" cy="369332"/>
            </a:xfrm>
            <a:prstGeom prst="rect">
              <a:avLst/>
            </a:prstGeom>
          </p:spPr>
          <p:txBody>
            <a:bodyPr wrap="square">
              <a:spAutoFit/>
            </a:bodyPr>
            <a:lstStyle/>
            <a:p>
              <a:pPr algn="ctr"/>
              <a:r>
                <a:rPr lang="en-US" sz="1200" dirty="0"/>
                <a:t>% Black</a:t>
              </a:r>
            </a:p>
          </p:txBody>
        </p:sp>
        <p:sp>
          <p:nvSpPr>
            <p:cNvPr id="17" name="Rectangle 16"/>
            <p:cNvSpPr/>
            <p:nvPr/>
          </p:nvSpPr>
          <p:spPr>
            <a:xfrm>
              <a:off x="3927390" y="2927866"/>
              <a:ext cx="1094931" cy="369332"/>
            </a:xfrm>
            <a:prstGeom prst="rect">
              <a:avLst/>
            </a:prstGeom>
          </p:spPr>
          <p:txBody>
            <a:bodyPr wrap="square">
              <a:spAutoFit/>
            </a:bodyPr>
            <a:lstStyle/>
            <a:p>
              <a:pPr algn="ctr"/>
              <a:r>
                <a:rPr lang="en-US" sz="1200" dirty="0"/>
                <a:t>% Latino</a:t>
              </a:r>
            </a:p>
          </p:txBody>
        </p:sp>
        <p:sp>
          <p:nvSpPr>
            <p:cNvPr id="18" name="Rectangle 17"/>
            <p:cNvSpPr/>
            <p:nvPr/>
          </p:nvSpPr>
          <p:spPr>
            <a:xfrm>
              <a:off x="4905819" y="2927866"/>
              <a:ext cx="1094931" cy="369332"/>
            </a:xfrm>
            <a:prstGeom prst="rect">
              <a:avLst/>
            </a:prstGeom>
          </p:spPr>
          <p:txBody>
            <a:bodyPr wrap="square">
              <a:spAutoFit/>
            </a:bodyPr>
            <a:lstStyle/>
            <a:p>
              <a:pPr algn="ctr"/>
              <a:r>
                <a:rPr lang="en-US" sz="1200" dirty="0"/>
                <a:t>Total</a:t>
              </a:r>
            </a:p>
          </p:txBody>
        </p:sp>
      </p:grpSp>
      <p:grpSp>
        <p:nvGrpSpPr>
          <p:cNvPr id="68" name="Group 67"/>
          <p:cNvGrpSpPr/>
          <p:nvPr/>
        </p:nvGrpSpPr>
        <p:grpSpPr>
          <a:xfrm>
            <a:off x="4642248" y="1978819"/>
            <a:ext cx="4431506" cy="2745581"/>
            <a:chOff x="6188075" y="2638425"/>
            <a:chExt cx="5908675" cy="3660775"/>
          </a:xfrm>
        </p:grpSpPr>
        <p:sp>
          <p:nvSpPr>
            <p:cNvPr id="20" name="Rectangle 19"/>
            <p:cNvSpPr/>
            <p:nvPr/>
          </p:nvSpPr>
          <p:spPr>
            <a:xfrm>
              <a:off x="6188075" y="2638425"/>
              <a:ext cx="5908675" cy="3660775"/>
            </a:xfrm>
            <a:prstGeom prst="rect">
              <a:avLst/>
            </a:prstGeom>
            <a:solidFill>
              <a:schemeClr val="bg1"/>
            </a:solidFill>
            <a:ln w="28575">
              <a:solidFill>
                <a:srgbClr val="2E2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p:cNvSpPr/>
            <p:nvPr/>
          </p:nvSpPr>
          <p:spPr>
            <a:xfrm>
              <a:off x="9742333" y="3577946"/>
              <a:ext cx="1438429" cy="461665"/>
            </a:xfrm>
            <a:prstGeom prst="rect">
              <a:avLst/>
            </a:prstGeom>
          </p:spPr>
          <p:txBody>
            <a:bodyPr wrap="square">
              <a:spAutoFit/>
            </a:bodyPr>
            <a:lstStyle/>
            <a:p>
              <a:r>
                <a:rPr lang="en-US" sz="1650" dirty="0"/>
                <a:t>% White:</a:t>
              </a:r>
            </a:p>
          </p:txBody>
        </p:sp>
        <p:sp>
          <p:nvSpPr>
            <p:cNvPr id="25" name="Rectangle 24"/>
            <p:cNvSpPr/>
            <p:nvPr/>
          </p:nvSpPr>
          <p:spPr>
            <a:xfrm>
              <a:off x="9742333" y="4199453"/>
              <a:ext cx="1438429" cy="461665"/>
            </a:xfrm>
            <a:prstGeom prst="rect">
              <a:avLst/>
            </a:prstGeom>
          </p:spPr>
          <p:txBody>
            <a:bodyPr wrap="square">
              <a:spAutoFit/>
            </a:bodyPr>
            <a:lstStyle/>
            <a:p>
              <a:r>
                <a:rPr lang="en-US" sz="1650" dirty="0"/>
                <a:t>% Black:</a:t>
              </a:r>
            </a:p>
          </p:txBody>
        </p:sp>
        <p:sp>
          <p:nvSpPr>
            <p:cNvPr id="26" name="Rectangle 25"/>
            <p:cNvSpPr/>
            <p:nvPr/>
          </p:nvSpPr>
          <p:spPr>
            <a:xfrm>
              <a:off x="9742333" y="4820959"/>
              <a:ext cx="1438429" cy="461665"/>
            </a:xfrm>
            <a:prstGeom prst="rect">
              <a:avLst/>
            </a:prstGeom>
          </p:spPr>
          <p:txBody>
            <a:bodyPr wrap="square">
              <a:spAutoFit/>
            </a:bodyPr>
            <a:lstStyle/>
            <a:p>
              <a:r>
                <a:rPr lang="en-US" sz="1650" dirty="0"/>
                <a:t>% Latino:</a:t>
              </a:r>
            </a:p>
          </p:txBody>
        </p:sp>
        <p:sp>
          <p:nvSpPr>
            <p:cNvPr id="27" name="Rectangle 26"/>
            <p:cNvSpPr/>
            <p:nvPr/>
          </p:nvSpPr>
          <p:spPr>
            <a:xfrm>
              <a:off x="9742333" y="5442467"/>
              <a:ext cx="1438429" cy="461665"/>
            </a:xfrm>
            <a:prstGeom prst="rect">
              <a:avLst/>
            </a:prstGeom>
          </p:spPr>
          <p:txBody>
            <a:bodyPr wrap="square">
              <a:spAutoFit/>
            </a:bodyPr>
            <a:lstStyle/>
            <a:p>
              <a:r>
                <a:rPr lang="en-US" sz="1650" dirty="0"/>
                <a:t>Total:</a:t>
              </a:r>
            </a:p>
          </p:txBody>
        </p:sp>
        <p:sp>
          <p:nvSpPr>
            <p:cNvPr id="28" name="Rectangle 27"/>
            <p:cNvSpPr/>
            <p:nvPr/>
          </p:nvSpPr>
          <p:spPr>
            <a:xfrm>
              <a:off x="9694707" y="2956441"/>
              <a:ext cx="2402043" cy="461665"/>
            </a:xfrm>
            <a:prstGeom prst="rect">
              <a:avLst/>
            </a:prstGeom>
          </p:spPr>
          <p:txBody>
            <a:bodyPr wrap="square">
              <a:spAutoFit/>
            </a:bodyPr>
            <a:lstStyle/>
            <a:p>
              <a:pPr algn="ctr"/>
              <a:r>
                <a:rPr lang="en-US" sz="1650" b="1" u="sng" dirty="0"/>
                <a:t>This City Block</a:t>
              </a:r>
            </a:p>
          </p:txBody>
        </p:sp>
        <p:sp>
          <p:nvSpPr>
            <p:cNvPr id="29" name="Rectangle 28"/>
            <p:cNvSpPr/>
            <p:nvPr/>
          </p:nvSpPr>
          <p:spPr>
            <a:xfrm>
              <a:off x="10876405" y="3577946"/>
              <a:ext cx="1094931" cy="461665"/>
            </a:xfrm>
            <a:prstGeom prst="rect">
              <a:avLst/>
            </a:prstGeom>
          </p:spPr>
          <p:txBody>
            <a:bodyPr wrap="square">
              <a:spAutoFit/>
            </a:bodyPr>
            <a:lstStyle/>
            <a:p>
              <a:pPr algn="r"/>
              <a:r>
                <a:rPr lang="en-US" sz="1650" dirty="0"/>
                <a:t>5</a:t>
              </a:r>
            </a:p>
          </p:txBody>
        </p:sp>
        <p:sp>
          <p:nvSpPr>
            <p:cNvPr id="30" name="Rectangle 29"/>
            <p:cNvSpPr/>
            <p:nvPr/>
          </p:nvSpPr>
          <p:spPr>
            <a:xfrm>
              <a:off x="10876405" y="4199453"/>
              <a:ext cx="1094931" cy="461665"/>
            </a:xfrm>
            <a:prstGeom prst="rect">
              <a:avLst/>
            </a:prstGeom>
          </p:spPr>
          <p:txBody>
            <a:bodyPr wrap="square">
              <a:spAutoFit/>
            </a:bodyPr>
            <a:lstStyle/>
            <a:p>
              <a:pPr algn="r"/>
              <a:r>
                <a:rPr lang="en-US" sz="1650" dirty="0"/>
                <a:t>85</a:t>
              </a:r>
            </a:p>
          </p:txBody>
        </p:sp>
        <p:sp>
          <p:nvSpPr>
            <p:cNvPr id="31" name="Rectangle 30"/>
            <p:cNvSpPr/>
            <p:nvPr/>
          </p:nvSpPr>
          <p:spPr>
            <a:xfrm>
              <a:off x="10876405" y="4820959"/>
              <a:ext cx="1094931" cy="461665"/>
            </a:xfrm>
            <a:prstGeom prst="rect">
              <a:avLst/>
            </a:prstGeom>
          </p:spPr>
          <p:txBody>
            <a:bodyPr wrap="square">
              <a:spAutoFit/>
            </a:bodyPr>
            <a:lstStyle/>
            <a:p>
              <a:pPr algn="r"/>
              <a:r>
                <a:rPr lang="en-US" sz="1650" dirty="0"/>
                <a:t>10</a:t>
              </a:r>
            </a:p>
          </p:txBody>
        </p:sp>
        <p:sp>
          <p:nvSpPr>
            <p:cNvPr id="32" name="Rectangle 31"/>
            <p:cNvSpPr/>
            <p:nvPr/>
          </p:nvSpPr>
          <p:spPr>
            <a:xfrm>
              <a:off x="10876405" y="5442467"/>
              <a:ext cx="1094931" cy="461665"/>
            </a:xfrm>
            <a:prstGeom prst="rect">
              <a:avLst/>
            </a:prstGeom>
          </p:spPr>
          <p:txBody>
            <a:bodyPr wrap="square">
              <a:spAutoFit/>
            </a:bodyPr>
            <a:lstStyle/>
            <a:p>
              <a:pPr algn="r"/>
              <a:r>
                <a:rPr lang="en-US" sz="1650" dirty="0"/>
                <a:t>100</a:t>
              </a:r>
            </a:p>
          </p:txBody>
        </p:sp>
        <p:grpSp>
          <p:nvGrpSpPr>
            <p:cNvPr id="67" name="Group 66"/>
            <p:cNvGrpSpPr/>
            <p:nvPr/>
          </p:nvGrpSpPr>
          <p:grpSpPr>
            <a:xfrm>
              <a:off x="6188075" y="2638425"/>
              <a:ext cx="3486503" cy="3648827"/>
              <a:chOff x="6188075" y="2638425"/>
              <a:chExt cx="3486503" cy="3648827"/>
            </a:xfrm>
          </p:grpSpPr>
          <p:pic>
            <p:nvPicPr>
              <p:cNvPr id="21" name="Picture 20"/>
              <p:cNvPicPr>
                <a:picLocks noChangeAspect="1"/>
              </p:cNvPicPr>
              <p:nvPr/>
            </p:nvPicPr>
            <p:blipFill rotWithShape="1">
              <a:blip r:embed="rId2">
                <a:duotone>
                  <a:schemeClr val="bg2">
                    <a:shade val="45000"/>
                    <a:satMod val="135000"/>
                  </a:schemeClr>
                  <a:prstClr val="white"/>
                </a:duotone>
              </a:blip>
              <a:srcRect t="2632" r="43309" b="7230"/>
              <a:stretch/>
            </p:blipFill>
            <p:spPr>
              <a:xfrm>
                <a:off x="6208203" y="2657084"/>
                <a:ext cx="3466375" cy="3630168"/>
              </a:xfrm>
              <a:prstGeom prst="rect">
                <a:avLst/>
              </a:prstGeom>
              <a:effectLst>
                <a:innerShdw blurRad="114300">
                  <a:prstClr val="black"/>
                </a:innerShdw>
              </a:effectLst>
            </p:spPr>
          </p:pic>
          <p:sp>
            <p:nvSpPr>
              <p:cNvPr id="22" name="Rectangle 21"/>
              <p:cNvSpPr/>
              <p:nvPr/>
            </p:nvSpPr>
            <p:spPr>
              <a:xfrm>
                <a:off x="6188075" y="2638425"/>
                <a:ext cx="1267868" cy="400109"/>
              </a:xfrm>
              <a:prstGeom prst="rect">
                <a:avLst/>
              </a:prstGeom>
              <a:solidFill>
                <a:schemeClr val="tx1"/>
              </a:solidFill>
            </p:spPr>
            <p:txBody>
              <a:bodyPr wrap="none">
                <a:spAutoFit/>
              </a:bodyPr>
              <a:lstStyle/>
              <a:p>
                <a:r>
                  <a:rPr lang="en-US" sz="1350" dirty="0">
                    <a:solidFill>
                      <a:schemeClr val="bg1"/>
                    </a:solidFill>
                  </a:rPr>
                  <a:t>Geocoding</a:t>
                </a:r>
              </a:p>
            </p:txBody>
          </p:sp>
          <p:sp>
            <p:nvSpPr>
              <p:cNvPr id="23" name="Rectangle 22"/>
              <p:cNvSpPr/>
              <p:nvPr/>
            </p:nvSpPr>
            <p:spPr>
              <a:xfrm>
                <a:off x="8010527" y="4376738"/>
                <a:ext cx="790575" cy="1875355"/>
              </a:xfrm>
              <a:prstGeom prst="rect">
                <a:avLst/>
              </a:prstGeom>
              <a:noFill/>
              <a:ln w="57150">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3" name="Group 32"/>
              <p:cNvGrpSpPr/>
              <p:nvPr/>
            </p:nvGrpSpPr>
            <p:grpSpPr>
              <a:xfrm>
                <a:off x="8227245" y="4843131"/>
                <a:ext cx="110339" cy="368713"/>
                <a:chOff x="5504867" y="2749077"/>
                <a:chExt cx="391886" cy="1309544"/>
              </a:xfrm>
              <a:solidFill>
                <a:schemeClr val="tx1"/>
              </a:solidFill>
            </p:grpSpPr>
            <p:sp>
              <p:nvSpPr>
                <p:cNvPr id="61" name="Oval 60"/>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Freeform 61"/>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4" name="Group 33"/>
              <p:cNvGrpSpPr/>
              <p:nvPr/>
            </p:nvGrpSpPr>
            <p:grpSpPr>
              <a:xfrm>
                <a:off x="8229103" y="5295076"/>
                <a:ext cx="110339" cy="368713"/>
                <a:chOff x="5504867" y="2749077"/>
                <a:chExt cx="391886" cy="1309544"/>
              </a:xfrm>
              <a:solidFill>
                <a:schemeClr val="tx1"/>
              </a:solidFill>
            </p:grpSpPr>
            <p:sp>
              <p:nvSpPr>
                <p:cNvPr id="59" name="Oval 58"/>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Freeform 59"/>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p:cNvGrpSpPr/>
              <p:nvPr/>
            </p:nvGrpSpPr>
            <p:grpSpPr>
              <a:xfrm>
                <a:off x="8146879" y="5778551"/>
                <a:ext cx="110339" cy="368713"/>
                <a:chOff x="5504867" y="2749077"/>
                <a:chExt cx="391886" cy="1309544"/>
              </a:xfrm>
              <a:solidFill>
                <a:schemeClr val="tx1"/>
              </a:solidFill>
            </p:grpSpPr>
            <p:sp>
              <p:nvSpPr>
                <p:cNvPr id="57" name="Oval 56"/>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Freeform 57"/>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6" name="Group 35"/>
              <p:cNvGrpSpPr/>
              <p:nvPr/>
            </p:nvGrpSpPr>
            <p:grpSpPr>
              <a:xfrm>
                <a:off x="8569151" y="5568345"/>
                <a:ext cx="110339" cy="368713"/>
                <a:chOff x="5504867" y="2749077"/>
                <a:chExt cx="391886" cy="1309544"/>
              </a:xfrm>
              <a:solidFill>
                <a:schemeClr val="tx1"/>
              </a:solidFill>
            </p:grpSpPr>
            <p:sp>
              <p:nvSpPr>
                <p:cNvPr id="55" name="Oval 54"/>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Freeform 55"/>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7" name="Group 36"/>
              <p:cNvGrpSpPr/>
              <p:nvPr/>
            </p:nvGrpSpPr>
            <p:grpSpPr>
              <a:xfrm>
                <a:off x="8413354" y="5210993"/>
                <a:ext cx="110339" cy="368713"/>
                <a:chOff x="5504867" y="2749077"/>
                <a:chExt cx="391886" cy="1309544"/>
              </a:xfrm>
              <a:solidFill>
                <a:schemeClr val="tx1"/>
              </a:solidFill>
            </p:grpSpPr>
            <p:sp>
              <p:nvSpPr>
                <p:cNvPr id="53" name="Oval 52"/>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reeform 53"/>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8" name="Group 37"/>
              <p:cNvGrpSpPr/>
              <p:nvPr/>
            </p:nvGrpSpPr>
            <p:grpSpPr>
              <a:xfrm>
                <a:off x="8378748" y="5768042"/>
                <a:ext cx="110339" cy="368713"/>
                <a:chOff x="5504867" y="2749077"/>
                <a:chExt cx="391886" cy="1309544"/>
              </a:xfrm>
              <a:solidFill>
                <a:srgbClr val="C28B4E"/>
              </a:solidFill>
            </p:grpSpPr>
            <p:sp>
              <p:nvSpPr>
                <p:cNvPr id="51" name="Oval 50"/>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51"/>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9" name="Group 38"/>
              <p:cNvGrpSpPr/>
              <p:nvPr/>
            </p:nvGrpSpPr>
            <p:grpSpPr>
              <a:xfrm>
                <a:off x="8590816" y="4454248"/>
                <a:ext cx="110339" cy="368713"/>
                <a:chOff x="5504867" y="2749077"/>
                <a:chExt cx="391886" cy="1309544"/>
              </a:xfrm>
              <a:solidFill>
                <a:schemeClr val="bg1"/>
              </a:solidFill>
            </p:grpSpPr>
            <p:sp>
              <p:nvSpPr>
                <p:cNvPr id="49" name="Oval 48"/>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Freeform 49"/>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0" name="Group 39"/>
              <p:cNvGrpSpPr/>
              <p:nvPr/>
            </p:nvGrpSpPr>
            <p:grpSpPr>
              <a:xfrm>
                <a:off x="8546273" y="4937724"/>
                <a:ext cx="110339" cy="368713"/>
                <a:chOff x="5504867" y="2749077"/>
                <a:chExt cx="391886" cy="1309544"/>
              </a:xfrm>
              <a:solidFill>
                <a:schemeClr val="tx1"/>
              </a:solidFill>
            </p:grpSpPr>
            <p:sp>
              <p:nvSpPr>
                <p:cNvPr id="47" name="Oval 46"/>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47"/>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1" name="Group 40"/>
              <p:cNvGrpSpPr/>
              <p:nvPr/>
            </p:nvGrpSpPr>
            <p:grpSpPr>
              <a:xfrm>
                <a:off x="8369456" y="4517310"/>
                <a:ext cx="110339" cy="368713"/>
                <a:chOff x="5504867" y="2749077"/>
                <a:chExt cx="391886" cy="1309544"/>
              </a:xfrm>
              <a:solidFill>
                <a:schemeClr val="tx1"/>
              </a:solidFill>
            </p:grpSpPr>
            <p:sp>
              <p:nvSpPr>
                <p:cNvPr id="45" name="Oval 44"/>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reeform 45"/>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2" name="Group 41"/>
              <p:cNvGrpSpPr/>
              <p:nvPr/>
            </p:nvGrpSpPr>
            <p:grpSpPr>
              <a:xfrm>
                <a:off x="8140086" y="4422717"/>
                <a:ext cx="110339" cy="368713"/>
                <a:chOff x="5504867" y="2749077"/>
                <a:chExt cx="391886" cy="1309544"/>
              </a:xfrm>
              <a:solidFill>
                <a:schemeClr val="tx1"/>
              </a:solidFill>
            </p:grpSpPr>
            <p:sp>
              <p:nvSpPr>
                <p:cNvPr id="43" name="Oval 42"/>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43"/>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cxnSp>
        <p:nvCxnSpPr>
          <p:cNvPr id="63" name="Straight Connector 62"/>
          <p:cNvCxnSpPr/>
          <p:nvPr/>
        </p:nvCxnSpPr>
        <p:spPr>
          <a:xfrm>
            <a:off x="285750" y="2857500"/>
            <a:ext cx="4000500" cy="0"/>
          </a:xfrm>
          <a:prstGeom prst="line">
            <a:avLst/>
          </a:prstGeom>
          <a:ln w="38100">
            <a:solidFill>
              <a:srgbClr val="EC1B2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86250" y="2857500"/>
            <a:ext cx="1657350" cy="483186"/>
          </a:xfrm>
          <a:prstGeom prst="line">
            <a:avLst/>
          </a:prstGeom>
          <a:ln w="38100">
            <a:solidFill>
              <a:srgbClr val="EC1B24"/>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23937" y="935694"/>
            <a:ext cx="7600949" cy="895117"/>
          </a:xfrm>
          <a:prstGeom prst="rect">
            <a:avLst/>
          </a:prstGeom>
          <a:noFill/>
        </p:spPr>
        <p:txBody>
          <a:bodyPr wrap="square" rtlCol="0">
            <a:spAutoFit/>
          </a:bodyPr>
          <a:lstStyle/>
          <a:p>
            <a:pPr marL="342900" indent="-342900">
              <a:spcAft>
                <a:spcPts val="450"/>
              </a:spcAft>
              <a:buFont typeface="Wingdings" panose="05000000000000000000" pitchFamily="2" charset="2"/>
              <a:buChar char="§"/>
            </a:pPr>
            <a:r>
              <a:rPr lang="en-US" sz="2400" dirty="0"/>
              <a:t>Debates over how to properly estimate </a:t>
            </a:r>
            <a:r>
              <a:rPr lang="en-US" sz="2400" u="sng" dirty="0"/>
              <a:t>race of </a:t>
            </a:r>
            <a:r>
              <a:rPr lang="en-US" sz="2400" b="1" u="sng" dirty="0">
                <a:solidFill>
                  <a:srgbClr val="FF0000"/>
                </a:solidFill>
              </a:rPr>
              <a:t>voters</a:t>
            </a:r>
          </a:p>
          <a:p>
            <a:pPr marL="342900" indent="-342900">
              <a:spcAft>
                <a:spcPts val="450"/>
              </a:spcAft>
              <a:buFont typeface="Wingdings" panose="05000000000000000000" pitchFamily="2" charset="2"/>
              <a:buChar char="§"/>
            </a:pPr>
            <a:r>
              <a:rPr lang="en-US" sz="2400" dirty="0"/>
              <a:t>Elliott et al. (2008) and Imai and Khanna (2016)</a:t>
            </a:r>
          </a:p>
        </p:txBody>
      </p:sp>
    </p:spTree>
    <p:extLst>
      <p:ext uri="{BB962C8B-B14F-4D97-AF65-F5344CB8AC3E}">
        <p14:creationId xmlns:p14="http://schemas.microsoft.com/office/powerpoint/2010/main" val="279420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wipe(left)">
                                      <p:cBhvr>
                                        <p:cTn id="2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itle 1"/>
          <p:cNvSpPr>
            <a:spLocks noGrp="1"/>
          </p:cNvSpPr>
          <p:nvPr>
            <p:ph type="title"/>
          </p:nvPr>
        </p:nvSpPr>
        <p:spPr>
          <a:xfrm>
            <a:off x="285750" y="214954"/>
            <a:ext cx="8639494" cy="527997"/>
          </a:xfrm>
        </p:spPr>
        <p:txBody>
          <a:bodyPr>
            <a:noAutofit/>
          </a:bodyPr>
          <a:lstStyle/>
          <a:p>
            <a:r>
              <a:rPr lang="en-US" sz="3200" b="1" dirty="0"/>
              <a:t>Using Bayesian methods for estimating race</a:t>
            </a:r>
          </a:p>
        </p:txBody>
      </p:sp>
      <p:sp>
        <p:nvSpPr>
          <p:cNvPr id="4" name="Slide Number Placeholder 3"/>
          <p:cNvSpPr>
            <a:spLocks noGrp="1"/>
          </p:cNvSpPr>
          <p:nvPr>
            <p:ph type="sldNum" sz="quarter" idx="12"/>
          </p:nvPr>
        </p:nvSpPr>
        <p:spPr/>
        <p:txBody>
          <a:bodyPr>
            <a:normAutofit/>
          </a:bodyPr>
          <a:lstStyle/>
          <a:p>
            <a:fld id="{10397DDE-67A1-4685-8C13-36BD6FA25BF1}" type="slidenum">
              <a:rPr lang="en-US" smtClean="0"/>
              <a:t>18</a:t>
            </a:fld>
            <a:endParaRPr lang="en-US"/>
          </a:p>
        </p:txBody>
      </p:sp>
      <p:sp>
        <p:nvSpPr>
          <p:cNvPr id="7" name="TextBox 6"/>
          <p:cNvSpPr txBox="1"/>
          <p:nvPr/>
        </p:nvSpPr>
        <p:spPr>
          <a:xfrm>
            <a:off x="857250" y="4844840"/>
            <a:ext cx="6400800" cy="276999"/>
          </a:xfrm>
          <a:prstGeom prst="rect">
            <a:avLst/>
          </a:prstGeom>
          <a:noFill/>
        </p:spPr>
        <p:txBody>
          <a:bodyPr wrap="square" rtlCol="0">
            <a:spAutoFit/>
          </a:bodyPr>
          <a:lstStyle/>
          <a:p>
            <a:r>
              <a:rPr lang="en-US" sz="1200" b="1" cap="small" spc="38" dirty="0">
                <a:solidFill>
                  <a:schemeClr val="bg1"/>
                </a:solidFill>
              </a:rPr>
              <a:t>Barreto and Collingwood   ǁ   AAAS Conference  ǁ  Seattle, WA  ǁ  February 2020</a:t>
            </a:r>
          </a:p>
        </p:txBody>
      </p:sp>
      <p:grpSp>
        <p:nvGrpSpPr>
          <p:cNvPr id="6" name="Group 5"/>
          <p:cNvGrpSpPr/>
          <p:nvPr/>
        </p:nvGrpSpPr>
        <p:grpSpPr>
          <a:xfrm>
            <a:off x="70248" y="1978819"/>
            <a:ext cx="4431506" cy="2745581"/>
            <a:chOff x="92075" y="2638425"/>
            <a:chExt cx="5908675" cy="3660775"/>
          </a:xfrm>
        </p:grpSpPr>
        <p:sp>
          <p:nvSpPr>
            <p:cNvPr id="8" name="Rectangle 7"/>
            <p:cNvSpPr/>
            <p:nvPr/>
          </p:nvSpPr>
          <p:spPr>
            <a:xfrm>
              <a:off x="92075" y="2638425"/>
              <a:ext cx="5908675" cy="3660775"/>
            </a:xfrm>
            <a:prstGeom prst="rect">
              <a:avLst/>
            </a:prstGeom>
            <a:solidFill>
              <a:schemeClr val="bg1"/>
            </a:solidFill>
            <a:ln w="28575">
              <a:solidFill>
                <a:srgbClr val="2E2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284604" y="3289816"/>
              <a:ext cx="1779585" cy="2893100"/>
            </a:xfrm>
            <a:prstGeom prst="rect">
              <a:avLst/>
            </a:prstGeom>
          </p:spPr>
          <p:txBody>
            <a:bodyPr wrap="square">
              <a:spAutoFit/>
            </a:bodyPr>
            <a:lstStyle/>
            <a:p>
              <a:pPr>
                <a:lnSpc>
                  <a:spcPct val="150000"/>
                </a:lnSpc>
              </a:pPr>
              <a:r>
                <a:rPr lang="en-US" dirty="0"/>
                <a:t>Jackson</a:t>
              </a:r>
            </a:p>
            <a:p>
              <a:pPr>
                <a:lnSpc>
                  <a:spcPct val="150000"/>
                </a:lnSpc>
              </a:pPr>
              <a:r>
                <a:rPr lang="en-US" dirty="0"/>
                <a:t>Washington</a:t>
              </a:r>
            </a:p>
            <a:p>
              <a:pPr>
                <a:lnSpc>
                  <a:spcPct val="150000"/>
                </a:lnSpc>
              </a:pPr>
              <a:r>
                <a:rPr lang="en-US" dirty="0"/>
                <a:t>Hernandez</a:t>
              </a:r>
            </a:p>
            <a:p>
              <a:pPr>
                <a:lnSpc>
                  <a:spcPct val="150000"/>
                </a:lnSpc>
              </a:pPr>
              <a:r>
                <a:rPr lang="en-US" dirty="0"/>
                <a:t>Mueller</a:t>
              </a:r>
            </a:p>
            <a:p>
              <a:pPr>
                <a:lnSpc>
                  <a:spcPct val="150000"/>
                </a:lnSpc>
              </a:pPr>
              <a:r>
                <a:rPr lang="en-US" dirty="0"/>
                <a:t>Kantor</a:t>
              </a:r>
            </a:p>
          </p:txBody>
        </p:sp>
        <p:sp>
          <p:nvSpPr>
            <p:cNvPr id="10" name="Rectangle 9"/>
            <p:cNvSpPr/>
            <p:nvPr/>
          </p:nvSpPr>
          <p:spPr>
            <a:xfrm>
              <a:off x="2189604" y="3289816"/>
              <a:ext cx="759355" cy="2893100"/>
            </a:xfrm>
            <a:prstGeom prst="rect">
              <a:avLst/>
            </a:prstGeom>
          </p:spPr>
          <p:txBody>
            <a:bodyPr wrap="square">
              <a:spAutoFit/>
            </a:bodyPr>
            <a:lstStyle/>
            <a:p>
              <a:pPr algn="ctr">
                <a:lnSpc>
                  <a:spcPct val="150000"/>
                </a:lnSpc>
              </a:pPr>
              <a:r>
                <a:rPr lang="en-US" dirty="0"/>
                <a:t>39</a:t>
              </a:r>
            </a:p>
            <a:p>
              <a:pPr algn="ctr">
                <a:lnSpc>
                  <a:spcPct val="150000"/>
                </a:lnSpc>
              </a:pPr>
              <a:r>
                <a:rPr lang="en-US" dirty="0"/>
                <a:t>5</a:t>
              </a:r>
            </a:p>
            <a:p>
              <a:pPr algn="ctr">
                <a:lnSpc>
                  <a:spcPct val="150000"/>
                </a:lnSpc>
              </a:pPr>
              <a:r>
                <a:rPr lang="en-US" dirty="0"/>
                <a:t>4</a:t>
              </a:r>
            </a:p>
            <a:p>
              <a:pPr algn="ctr">
                <a:lnSpc>
                  <a:spcPct val="150000"/>
                </a:lnSpc>
              </a:pPr>
              <a:r>
                <a:rPr lang="en-US" dirty="0"/>
                <a:t>96</a:t>
              </a:r>
            </a:p>
            <a:p>
              <a:pPr algn="ctr">
                <a:lnSpc>
                  <a:spcPct val="150000"/>
                </a:lnSpc>
              </a:pPr>
              <a:r>
                <a:rPr lang="en-US" dirty="0"/>
                <a:t>97</a:t>
              </a:r>
            </a:p>
          </p:txBody>
        </p:sp>
        <p:sp>
          <p:nvSpPr>
            <p:cNvPr id="11" name="Rectangle 10"/>
            <p:cNvSpPr/>
            <p:nvPr/>
          </p:nvSpPr>
          <p:spPr>
            <a:xfrm>
              <a:off x="3208781" y="3289816"/>
              <a:ext cx="759355" cy="2893100"/>
            </a:xfrm>
            <a:prstGeom prst="rect">
              <a:avLst/>
            </a:prstGeom>
          </p:spPr>
          <p:txBody>
            <a:bodyPr wrap="square">
              <a:spAutoFit/>
            </a:bodyPr>
            <a:lstStyle/>
            <a:p>
              <a:pPr algn="ctr">
                <a:lnSpc>
                  <a:spcPct val="150000"/>
                </a:lnSpc>
              </a:pPr>
              <a:r>
                <a:rPr lang="en-US" dirty="0"/>
                <a:t>53</a:t>
              </a:r>
            </a:p>
            <a:p>
              <a:pPr algn="ctr">
                <a:lnSpc>
                  <a:spcPct val="150000"/>
                </a:lnSpc>
              </a:pPr>
              <a:r>
                <a:rPr lang="en-US" dirty="0"/>
                <a:t>88</a:t>
              </a:r>
            </a:p>
            <a:p>
              <a:pPr algn="ctr">
                <a:lnSpc>
                  <a:spcPct val="150000"/>
                </a:lnSpc>
              </a:pPr>
              <a:r>
                <a:rPr lang="en-US" dirty="0"/>
                <a:t>1</a:t>
              </a:r>
            </a:p>
            <a:p>
              <a:pPr algn="ctr">
                <a:lnSpc>
                  <a:spcPct val="150000"/>
                </a:lnSpc>
              </a:pPr>
              <a:r>
                <a:rPr lang="en-US" dirty="0"/>
                <a:t>0</a:t>
              </a:r>
            </a:p>
            <a:p>
              <a:pPr algn="ctr">
                <a:lnSpc>
                  <a:spcPct val="150000"/>
                </a:lnSpc>
              </a:pPr>
              <a:r>
                <a:rPr lang="en-US" dirty="0"/>
                <a:t>0</a:t>
              </a:r>
            </a:p>
          </p:txBody>
        </p:sp>
        <p:sp>
          <p:nvSpPr>
            <p:cNvPr id="12" name="Rectangle 11"/>
            <p:cNvSpPr/>
            <p:nvPr/>
          </p:nvSpPr>
          <p:spPr>
            <a:xfrm>
              <a:off x="4170805" y="3289816"/>
              <a:ext cx="759355" cy="2893100"/>
            </a:xfrm>
            <a:prstGeom prst="rect">
              <a:avLst/>
            </a:prstGeom>
          </p:spPr>
          <p:txBody>
            <a:bodyPr wrap="square">
              <a:spAutoFit/>
            </a:bodyPr>
            <a:lstStyle/>
            <a:p>
              <a:pPr algn="ctr">
                <a:lnSpc>
                  <a:spcPct val="150000"/>
                </a:lnSpc>
              </a:pPr>
              <a:r>
                <a:rPr lang="en-US" dirty="0"/>
                <a:t>3</a:t>
              </a:r>
            </a:p>
            <a:p>
              <a:pPr algn="ctr">
                <a:lnSpc>
                  <a:spcPct val="150000"/>
                </a:lnSpc>
              </a:pPr>
              <a:r>
                <a:rPr lang="en-US" dirty="0"/>
                <a:t>3</a:t>
              </a:r>
            </a:p>
            <a:p>
              <a:pPr algn="ctr">
                <a:lnSpc>
                  <a:spcPct val="150000"/>
                </a:lnSpc>
              </a:pPr>
              <a:r>
                <a:rPr lang="en-US" dirty="0"/>
                <a:t>95</a:t>
              </a:r>
            </a:p>
            <a:p>
              <a:pPr algn="ctr">
                <a:lnSpc>
                  <a:spcPct val="150000"/>
                </a:lnSpc>
              </a:pPr>
              <a:r>
                <a:rPr lang="en-US" dirty="0"/>
                <a:t>2</a:t>
              </a:r>
            </a:p>
            <a:p>
              <a:pPr algn="ctr">
                <a:lnSpc>
                  <a:spcPct val="150000"/>
                </a:lnSpc>
              </a:pPr>
              <a:r>
                <a:rPr lang="en-US" dirty="0"/>
                <a:t>1</a:t>
              </a:r>
            </a:p>
          </p:txBody>
        </p:sp>
        <p:sp>
          <p:nvSpPr>
            <p:cNvPr id="13" name="Rectangle 12"/>
            <p:cNvSpPr/>
            <p:nvPr/>
          </p:nvSpPr>
          <p:spPr>
            <a:xfrm>
              <a:off x="5094730" y="3289816"/>
              <a:ext cx="759355" cy="2893100"/>
            </a:xfrm>
            <a:prstGeom prst="rect">
              <a:avLst/>
            </a:prstGeom>
          </p:spPr>
          <p:txBody>
            <a:bodyPr wrap="square">
              <a:spAutoFit/>
            </a:bodyPr>
            <a:lstStyle/>
            <a:p>
              <a:pPr algn="ctr">
                <a:lnSpc>
                  <a:spcPct val="150000"/>
                </a:lnSpc>
              </a:pPr>
              <a:r>
                <a:rPr lang="en-US" dirty="0"/>
                <a:t>100</a:t>
              </a:r>
            </a:p>
            <a:p>
              <a:pPr algn="ctr">
                <a:lnSpc>
                  <a:spcPct val="150000"/>
                </a:lnSpc>
              </a:pPr>
              <a:r>
                <a:rPr lang="en-US" dirty="0"/>
                <a:t>100</a:t>
              </a:r>
            </a:p>
            <a:p>
              <a:pPr algn="ctr">
                <a:lnSpc>
                  <a:spcPct val="150000"/>
                </a:lnSpc>
              </a:pPr>
              <a:r>
                <a:rPr lang="en-US" dirty="0"/>
                <a:t>100</a:t>
              </a:r>
            </a:p>
            <a:p>
              <a:pPr algn="ctr">
                <a:lnSpc>
                  <a:spcPct val="150000"/>
                </a:lnSpc>
              </a:pPr>
              <a:r>
                <a:rPr lang="en-US" dirty="0"/>
                <a:t>100</a:t>
              </a:r>
            </a:p>
            <a:p>
              <a:pPr algn="ctr">
                <a:lnSpc>
                  <a:spcPct val="150000"/>
                </a:lnSpc>
              </a:pPr>
              <a:r>
                <a:rPr lang="en-US" dirty="0"/>
                <a:t>100</a:t>
              </a:r>
            </a:p>
          </p:txBody>
        </p:sp>
        <p:sp>
          <p:nvSpPr>
            <p:cNvPr id="14" name="Rectangle 13"/>
            <p:cNvSpPr/>
            <p:nvPr/>
          </p:nvSpPr>
          <p:spPr>
            <a:xfrm>
              <a:off x="92075" y="2638425"/>
              <a:ext cx="1385764" cy="400109"/>
            </a:xfrm>
            <a:prstGeom prst="rect">
              <a:avLst/>
            </a:prstGeom>
            <a:solidFill>
              <a:schemeClr val="tx1"/>
            </a:solidFill>
          </p:spPr>
          <p:txBody>
            <a:bodyPr wrap="none">
              <a:spAutoFit/>
            </a:bodyPr>
            <a:lstStyle/>
            <a:p>
              <a:r>
                <a:rPr lang="en-US" sz="1350" dirty="0">
                  <a:solidFill>
                    <a:schemeClr val="bg1"/>
                  </a:solidFill>
                </a:rPr>
                <a:t>Surname List</a:t>
              </a:r>
            </a:p>
          </p:txBody>
        </p:sp>
        <p:sp>
          <p:nvSpPr>
            <p:cNvPr id="15" name="Rectangle 14"/>
            <p:cNvSpPr/>
            <p:nvPr/>
          </p:nvSpPr>
          <p:spPr>
            <a:xfrm>
              <a:off x="1970530" y="2927866"/>
              <a:ext cx="1094931" cy="369332"/>
            </a:xfrm>
            <a:prstGeom prst="rect">
              <a:avLst/>
            </a:prstGeom>
          </p:spPr>
          <p:txBody>
            <a:bodyPr wrap="square">
              <a:spAutoFit/>
            </a:bodyPr>
            <a:lstStyle/>
            <a:p>
              <a:pPr algn="ctr"/>
              <a:r>
                <a:rPr lang="en-US" sz="1200" dirty="0"/>
                <a:t>% White</a:t>
              </a:r>
            </a:p>
          </p:txBody>
        </p:sp>
        <p:sp>
          <p:nvSpPr>
            <p:cNvPr id="16" name="Rectangle 15"/>
            <p:cNvSpPr/>
            <p:nvPr/>
          </p:nvSpPr>
          <p:spPr>
            <a:xfrm>
              <a:off x="2948960" y="2927866"/>
              <a:ext cx="1094931" cy="369332"/>
            </a:xfrm>
            <a:prstGeom prst="rect">
              <a:avLst/>
            </a:prstGeom>
          </p:spPr>
          <p:txBody>
            <a:bodyPr wrap="square">
              <a:spAutoFit/>
            </a:bodyPr>
            <a:lstStyle/>
            <a:p>
              <a:pPr algn="ctr"/>
              <a:r>
                <a:rPr lang="en-US" sz="1200" dirty="0"/>
                <a:t>% Black</a:t>
              </a:r>
            </a:p>
          </p:txBody>
        </p:sp>
        <p:sp>
          <p:nvSpPr>
            <p:cNvPr id="17" name="Rectangle 16"/>
            <p:cNvSpPr/>
            <p:nvPr/>
          </p:nvSpPr>
          <p:spPr>
            <a:xfrm>
              <a:off x="3927390" y="2927866"/>
              <a:ext cx="1094931" cy="369332"/>
            </a:xfrm>
            <a:prstGeom prst="rect">
              <a:avLst/>
            </a:prstGeom>
          </p:spPr>
          <p:txBody>
            <a:bodyPr wrap="square">
              <a:spAutoFit/>
            </a:bodyPr>
            <a:lstStyle/>
            <a:p>
              <a:pPr algn="ctr"/>
              <a:r>
                <a:rPr lang="en-US" sz="1200" dirty="0"/>
                <a:t>% Latino</a:t>
              </a:r>
            </a:p>
          </p:txBody>
        </p:sp>
        <p:sp>
          <p:nvSpPr>
            <p:cNvPr id="18" name="Rectangle 17"/>
            <p:cNvSpPr/>
            <p:nvPr/>
          </p:nvSpPr>
          <p:spPr>
            <a:xfrm>
              <a:off x="4905819" y="2927866"/>
              <a:ext cx="1094931" cy="369332"/>
            </a:xfrm>
            <a:prstGeom prst="rect">
              <a:avLst/>
            </a:prstGeom>
          </p:spPr>
          <p:txBody>
            <a:bodyPr wrap="square">
              <a:spAutoFit/>
            </a:bodyPr>
            <a:lstStyle/>
            <a:p>
              <a:pPr algn="ctr"/>
              <a:r>
                <a:rPr lang="en-US" sz="1200" dirty="0"/>
                <a:t>Total</a:t>
              </a:r>
            </a:p>
          </p:txBody>
        </p:sp>
      </p:grpSp>
      <p:sp>
        <p:nvSpPr>
          <p:cNvPr id="20" name="Rectangle 19"/>
          <p:cNvSpPr/>
          <p:nvPr/>
        </p:nvSpPr>
        <p:spPr>
          <a:xfrm>
            <a:off x="4642248" y="1978819"/>
            <a:ext cx="4431506" cy="2745581"/>
          </a:xfrm>
          <a:prstGeom prst="rect">
            <a:avLst/>
          </a:prstGeom>
          <a:solidFill>
            <a:schemeClr val="bg1"/>
          </a:solidFill>
          <a:ln w="28575">
            <a:solidFill>
              <a:srgbClr val="2E2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p:cNvPicPr>
            <a:picLocks noChangeAspect="1"/>
          </p:cNvPicPr>
          <p:nvPr/>
        </p:nvPicPr>
        <p:blipFill rotWithShape="1">
          <a:blip r:embed="rId2">
            <a:duotone>
              <a:schemeClr val="bg2">
                <a:shade val="45000"/>
                <a:satMod val="135000"/>
              </a:schemeClr>
              <a:prstClr val="white"/>
            </a:duotone>
          </a:blip>
          <a:srcRect t="2632" r="43309" b="7230"/>
          <a:stretch/>
        </p:blipFill>
        <p:spPr>
          <a:xfrm>
            <a:off x="4657344" y="1992813"/>
            <a:ext cx="2599781" cy="2722626"/>
          </a:xfrm>
          <a:prstGeom prst="rect">
            <a:avLst/>
          </a:prstGeom>
          <a:effectLst>
            <a:innerShdw blurRad="114300">
              <a:prstClr val="black"/>
            </a:innerShdw>
          </a:effectLst>
        </p:spPr>
      </p:pic>
      <p:sp>
        <p:nvSpPr>
          <p:cNvPr id="22" name="Rectangle 21"/>
          <p:cNvSpPr/>
          <p:nvPr/>
        </p:nvSpPr>
        <p:spPr>
          <a:xfrm>
            <a:off x="4642248" y="1978819"/>
            <a:ext cx="950901" cy="300082"/>
          </a:xfrm>
          <a:prstGeom prst="rect">
            <a:avLst/>
          </a:prstGeom>
          <a:solidFill>
            <a:schemeClr val="tx1"/>
          </a:solidFill>
        </p:spPr>
        <p:txBody>
          <a:bodyPr wrap="none">
            <a:spAutoFit/>
          </a:bodyPr>
          <a:lstStyle/>
          <a:p>
            <a:r>
              <a:rPr lang="en-US" sz="1350" dirty="0">
                <a:solidFill>
                  <a:schemeClr val="bg1"/>
                </a:solidFill>
              </a:rPr>
              <a:t>Geocoding</a:t>
            </a:r>
          </a:p>
        </p:txBody>
      </p:sp>
      <p:sp>
        <p:nvSpPr>
          <p:cNvPr id="23" name="Rectangle 22"/>
          <p:cNvSpPr/>
          <p:nvPr/>
        </p:nvSpPr>
        <p:spPr>
          <a:xfrm>
            <a:off x="6607969" y="2057401"/>
            <a:ext cx="592931" cy="1406516"/>
          </a:xfrm>
          <a:prstGeom prst="rect">
            <a:avLst/>
          </a:prstGeom>
          <a:noFill/>
          <a:ln w="57150">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p:cNvSpPr/>
          <p:nvPr/>
        </p:nvSpPr>
        <p:spPr>
          <a:xfrm>
            <a:off x="7307940" y="2683461"/>
            <a:ext cx="1078823" cy="346249"/>
          </a:xfrm>
          <a:prstGeom prst="rect">
            <a:avLst/>
          </a:prstGeom>
        </p:spPr>
        <p:txBody>
          <a:bodyPr wrap="square">
            <a:spAutoFit/>
          </a:bodyPr>
          <a:lstStyle/>
          <a:p>
            <a:r>
              <a:rPr lang="en-US" sz="1650" dirty="0"/>
              <a:t>% White:</a:t>
            </a:r>
          </a:p>
        </p:txBody>
      </p:sp>
      <p:sp>
        <p:nvSpPr>
          <p:cNvPr id="25" name="Rectangle 24"/>
          <p:cNvSpPr/>
          <p:nvPr/>
        </p:nvSpPr>
        <p:spPr>
          <a:xfrm>
            <a:off x="7307940" y="3149590"/>
            <a:ext cx="1078823" cy="346249"/>
          </a:xfrm>
          <a:prstGeom prst="rect">
            <a:avLst/>
          </a:prstGeom>
        </p:spPr>
        <p:txBody>
          <a:bodyPr wrap="square">
            <a:spAutoFit/>
          </a:bodyPr>
          <a:lstStyle/>
          <a:p>
            <a:r>
              <a:rPr lang="en-US" sz="1650" dirty="0"/>
              <a:t>% Black:</a:t>
            </a:r>
          </a:p>
        </p:txBody>
      </p:sp>
      <p:sp>
        <p:nvSpPr>
          <p:cNvPr id="26" name="Rectangle 25"/>
          <p:cNvSpPr/>
          <p:nvPr/>
        </p:nvSpPr>
        <p:spPr>
          <a:xfrm>
            <a:off x="7307940" y="3615720"/>
            <a:ext cx="1078823" cy="346249"/>
          </a:xfrm>
          <a:prstGeom prst="rect">
            <a:avLst/>
          </a:prstGeom>
        </p:spPr>
        <p:txBody>
          <a:bodyPr wrap="square">
            <a:spAutoFit/>
          </a:bodyPr>
          <a:lstStyle/>
          <a:p>
            <a:r>
              <a:rPr lang="en-US" sz="1650" dirty="0"/>
              <a:t>% Latino:</a:t>
            </a:r>
          </a:p>
        </p:txBody>
      </p:sp>
      <p:sp>
        <p:nvSpPr>
          <p:cNvPr id="27" name="Rectangle 26"/>
          <p:cNvSpPr/>
          <p:nvPr/>
        </p:nvSpPr>
        <p:spPr>
          <a:xfrm>
            <a:off x="7307940" y="4081850"/>
            <a:ext cx="1078823" cy="346249"/>
          </a:xfrm>
          <a:prstGeom prst="rect">
            <a:avLst/>
          </a:prstGeom>
        </p:spPr>
        <p:txBody>
          <a:bodyPr wrap="square">
            <a:spAutoFit/>
          </a:bodyPr>
          <a:lstStyle/>
          <a:p>
            <a:r>
              <a:rPr lang="en-US" sz="1650" dirty="0"/>
              <a:t>Total:</a:t>
            </a:r>
          </a:p>
        </p:txBody>
      </p:sp>
      <p:sp>
        <p:nvSpPr>
          <p:cNvPr id="28" name="Rectangle 27"/>
          <p:cNvSpPr/>
          <p:nvPr/>
        </p:nvSpPr>
        <p:spPr>
          <a:xfrm>
            <a:off x="7272222" y="2217331"/>
            <a:ext cx="1801532" cy="346249"/>
          </a:xfrm>
          <a:prstGeom prst="rect">
            <a:avLst/>
          </a:prstGeom>
        </p:spPr>
        <p:txBody>
          <a:bodyPr wrap="square">
            <a:spAutoFit/>
          </a:bodyPr>
          <a:lstStyle/>
          <a:p>
            <a:pPr algn="ctr"/>
            <a:r>
              <a:rPr lang="en-US" sz="1650" b="1" u="sng" dirty="0"/>
              <a:t>This City Block</a:t>
            </a:r>
          </a:p>
        </p:txBody>
      </p:sp>
      <p:sp>
        <p:nvSpPr>
          <p:cNvPr id="29" name="Rectangle 28"/>
          <p:cNvSpPr/>
          <p:nvPr/>
        </p:nvSpPr>
        <p:spPr>
          <a:xfrm>
            <a:off x="8158495" y="2683461"/>
            <a:ext cx="821198" cy="346249"/>
          </a:xfrm>
          <a:prstGeom prst="rect">
            <a:avLst/>
          </a:prstGeom>
        </p:spPr>
        <p:txBody>
          <a:bodyPr wrap="square">
            <a:spAutoFit/>
          </a:bodyPr>
          <a:lstStyle/>
          <a:p>
            <a:pPr algn="r"/>
            <a:r>
              <a:rPr lang="en-US" sz="1650" dirty="0"/>
              <a:t>90</a:t>
            </a:r>
          </a:p>
        </p:txBody>
      </p:sp>
      <p:sp>
        <p:nvSpPr>
          <p:cNvPr id="30" name="Rectangle 29"/>
          <p:cNvSpPr/>
          <p:nvPr/>
        </p:nvSpPr>
        <p:spPr>
          <a:xfrm>
            <a:off x="8158495" y="3149590"/>
            <a:ext cx="821198" cy="346249"/>
          </a:xfrm>
          <a:prstGeom prst="rect">
            <a:avLst/>
          </a:prstGeom>
        </p:spPr>
        <p:txBody>
          <a:bodyPr wrap="square">
            <a:spAutoFit/>
          </a:bodyPr>
          <a:lstStyle/>
          <a:p>
            <a:pPr algn="r"/>
            <a:r>
              <a:rPr lang="en-US" sz="1650" dirty="0"/>
              <a:t>5</a:t>
            </a:r>
          </a:p>
        </p:txBody>
      </p:sp>
      <p:sp>
        <p:nvSpPr>
          <p:cNvPr id="31" name="Rectangle 30"/>
          <p:cNvSpPr/>
          <p:nvPr/>
        </p:nvSpPr>
        <p:spPr>
          <a:xfrm>
            <a:off x="8158495" y="3615720"/>
            <a:ext cx="821198" cy="346249"/>
          </a:xfrm>
          <a:prstGeom prst="rect">
            <a:avLst/>
          </a:prstGeom>
        </p:spPr>
        <p:txBody>
          <a:bodyPr wrap="square">
            <a:spAutoFit/>
          </a:bodyPr>
          <a:lstStyle/>
          <a:p>
            <a:pPr algn="r"/>
            <a:r>
              <a:rPr lang="en-US" sz="1650" dirty="0"/>
              <a:t>5</a:t>
            </a:r>
          </a:p>
        </p:txBody>
      </p:sp>
      <p:sp>
        <p:nvSpPr>
          <p:cNvPr id="32" name="Rectangle 31"/>
          <p:cNvSpPr/>
          <p:nvPr/>
        </p:nvSpPr>
        <p:spPr>
          <a:xfrm>
            <a:off x="8158495" y="4081850"/>
            <a:ext cx="821198" cy="346249"/>
          </a:xfrm>
          <a:prstGeom prst="rect">
            <a:avLst/>
          </a:prstGeom>
        </p:spPr>
        <p:txBody>
          <a:bodyPr wrap="square">
            <a:spAutoFit/>
          </a:bodyPr>
          <a:lstStyle/>
          <a:p>
            <a:pPr algn="r"/>
            <a:r>
              <a:rPr lang="en-US" sz="1650" dirty="0"/>
              <a:t>100</a:t>
            </a:r>
          </a:p>
        </p:txBody>
      </p:sp>
      <p:grpSp>
        <p:nvGrpSpPr>
          <p:cNvPr id="33" name="Group 32"/>
          <p:cNvGrpSpPr/>
          <p:nvPr/>
        </p:nvGrpSpPr>
        <p:grpSpPr>
          <a:xfrm>
            <a:off x="6770508" y="2407195"/>
            <a:ext cx="82754" cy="276535"/>
            <a:chOff x="5504867" y="2749077"/>
            <a:chExt cx="391886" cy="1309544"/>
          </a:xfrm>
          <a:solidFill>
            <a:schemeClr val="bg1"/>
          </a:solidFill>
        </p:grpSpPr>
        <p:sp>
          <p:nvSpPr>
            <p:cNvPr id="61" name="Oval 60"/>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Freeform 61"/>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4" name="Group 33"/>
          <p:cNvGrpSpPr/>
          <p:nvPr/>
        </p:nvGrpSpPr>
        <p:grpSpPr>
          <a:xfrm>
            <a:off x="6771901" y="2746154"/>
            <a:ext cx="82754" cy="276535"/>
            <a:chOff x="5504867" y="2749077"/>
            <a:chExt cx="391886" cy="1309544"/>
          </a:xfrm>
          <a:solidFill>
            <a:schemeClr val="bg1"/>
          </a:solidFill>
        </p:grpSpPr>
        <p:sp>
          <p:nvSpPr>
            <p:cNvPr id="59" name="Oval 58"/>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Freeform 59"/>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p:cNvGrpSpPr/>
          <p:nvPr/>
        </p:nvGrpSpPr>
        <p:grpSpPr>
          <a:xfrm>
            <a:off x="6710233" y="3108760"/>
            <a:ext cx="82754" cy="276535"/>
            <a:chOff x="5504867" y="2749077"/>
            <a:chExt cx="391886" cy="1309544"/>
          </a:xfrm>
          <a:solidFill>
            <a:schemeClr val="bg1"/>
          </a:solidFill>
        </p:grpSpPr>
        <p:sp>
          <p:nvSpPr>
            <p:cNvPr id="57" name="Oval 56"/>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Freeform 57"/>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6" name="Group 35"/>
          <p:cNvGrpSpPr/>
          <p:nvPr/>
        </p:nvGrpSpPr>
        <p:grpSpPr>
          <a:xfrm>
            <a:off x="7026937" y="2951106"/>
            <a:ext cx="82754" cy="276535"/>
            <a:chOff x="5504867" y="2749077"/>
            <a:chExt cx="391886" cy="1309544"/>
          </a:xfrm>
          <a:solidFill>
            <a:srgbClr val="C28B4E"/>
          </a:solidFill>
        </p:grpSpPr>
        <p:sp>
          <p:nvSpPr>
            <p:cNvPr id="55" name="Oval 54"/>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Freeform 55"/>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7" name="Group 36"/>
          <p:cNvGrpSpPr/>
          <p:nvPr/>
        </p:nvGrpSpPr>
        <p:grpSpPr>
          <a:xfrm>
            <a:off x="6910090" y="2683092"/>
            <a:ext cx="82754" cy="276535"/>
            <a:chOff x="5504867" y="2749077"/>
            <a:chExt cx="391886" cy="1309544"/>
          </a:xfrm>
          <a:solidFill>
            <a:schemeClr val="bg1"/>
          </a:solidFill>
        </p:grpSpPr>
        <p:sp>
          <p:nvSpPr>
            <p:cNvPr id="53" name="Oval 52"/>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reeform 53"/>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8" name="Group 37"/>
          <p:cNvGrpSpPr/>
          <p:nvPr/>
        </p:nvGrpSpPr>
        <p:grpSpPr>
          <a:xfrm>
            <a:off x="6884135" y="3100878"/>
            <a:ext cx="82754" cy="276535"/>
            <a:chOff x="5504867" y="2749077"/>
            <a:chExt cx="391886" cy="1309544"/>
          </a:xfrm>
          <a:solidFill>
            <a:schemeClr val="bg1"/>
          </a:solidFill>
        </p:grpSpPr>
        <p:sp>
          <p:nvSpPr>
            <p:cNvPr id="51" name="Oval 50"/>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51"/>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9" name="Group 38"/>
          <p:cNvGrpSpPr/>
          <p:nvPr/>
        </p:nvGrpSpPr>
        <p:grpSpPr>
          <a:xfrm>
            <a:off x="7043186" y="2115533"/>
            <a:ext cx="82754" cy="276535"/>
            <a:chOff x="5504867" y="2749077"/>
            <a:chExt cx="391886" cy="1309544"/>
          </a:xfrm>
          <a:solidFill>
            <a:schemeClr val="bg1"/>
          </a:solidFill>
        </p:grpSpPr>
        <p:sp>
          <p:nvSpPr>
            <p:cNvPr id="49" name="Oval 48"/>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Freeform 49"/>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0" name="Group 39"/>
          <p:cNvGrpSpPr/>
          <p:nvPr/>
        </p:nvGrpSpPr>
        <p:grpSpPr>
          <a:xfrm>
            <a:off x="7009779" y="2478140"/>
            <a:ext cx="82754" cy="276535"/>
            <a:chOff x="5504867" y="2749077"/>
            <a:chExt cx="391886" cy="1309544"/>
          </a:xfrm>
          <a:solidFill>
            <a:schemeClr val="bg1"/>
          </a:solidFill>
        </p:grpSpPr>
        <p:sp>
          <p:nvSpPr>
            <p:cNvPr id="47" name="Oval 46"/>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47"/>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1" name="Group 40"/>
          <p:cNvGrpSpPr/>
          <p:nvPr/>
        </p:nvGrpSpPr>
        <p:grpSpPr>
          <a:xfrm>
            <a:off x="6877166" y="2162829"/>
            <a:ext cx="82754" cy="276535"/>
            <a:chOff x="5504867" y="2749077"/>
            <a:chExt cx="391886" cy="1309544"/>
          </a:xfrm>
          <a:solidFill>
            <a:schemeClr val="bg1"/>
          </a:solidFill>
        </p:grpSpPr>
        <p:sp>
          <p:nvSpPr>
            <p:cNvPr id="45" name="Oval 44"/>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reeform 45"/>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2" name="Group 41"/>
          <p:cNvGrpSpPr/>
          <p:nvPr/>
        </p:nvGrpSpPr>
        <p:grpSpPr>
          <a:xfrm>
            <a:off x="6705139" y="2091885"/>
            <a:ext cx="82754" cy="276535"/>
            <a:chOff x="5504867" y="2749077"/>
            <a:chExt cx="391886" cy="1309544"/>
          </a:xfrm>
          <a:solidFill>
            <a:schemeClr val="tx1"/>
          </a:solidFill>
        </p:grpSpPr>
        <p:sp>
          <p:nvSpPr>
            <p:cNvPr id="43" name="Oval 42"/>
            <p:cNvSpPr/>
            <p:nvPr/>
          </p:nvSpPr>
          <p:spPr>
            <a:xfrm>
              <a:off x="5556169" y="2749077"/>
              <a:ext cx="289282" cy="289282"/>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43"/>
            <p:cNvSpPr/>
            <p:nvPr/>
          </p:nvSpPr>
          <p:spPr>
            <a:xfrm flipV="1">
              <a:off x="5504867" y="3107094"/>
              <a:ext cx="391886" cy="951527"/>
            </a:xfrm>
            <a:custGeom>
              <a:avLst/>
              <a:gdLst>
                <a:gd name="connsiteX0" fmla="*/ 119745 w 391886"/>
                <a:gd name="connsiteY0" fmla="*/ 951527 h 951527"/>
                <a:gd name="connsiteX1" fmla="*/ 272141 w 391886"/>
                <a:gd name="connsiteY1" fmla="*/ 951527 h 951527"/>
                <a:gd name="connsiteX2" fmla="*/ 391886 w 391886"/>
                <a:gd name="connsiteY2" fmla="*/ 831782 h 951527"/>
                <a:gd name="connsiteX3" fmla="*/ 391886 w 391886"/>
                <a:gd name="connsiteY3" fmla="*/ 595411 h 951527"/>
                <a:gd name="connsiteX4" fmla="*/ 356814 w 391886"/>
                <a:gd name="connsiteY4" fmla="*/ 510739 h 951527"/>
                <a:gd name="connsiteX5" fmla="*/ 335902 w 391886"/>
                <a:gd name="connsiteY5" fmla="*/ 496640 h 951527"/>
                <a:gd name="connsiteX6" fmla="*/ 335902 w 391886"/>
                <a:gd name="connsiteY6" fmla="*/ 494327 h 951527"/>
                <a:gd name="connsiteX7" fmla="*/ 324904 w 391886"/>
                <a:gd name="connsiteY7" fmla="*/ 439849 h 951527"/>
                <a:gd name="connsiteX8" fmla="*/ 315302 w 391886"/>
                <a:gd name="connsiteY8" fmla="*/ 425607 h 951527"/>
                <a:gd name="connsiteX9" fmla="*/ 237218 w 391886"/>
                <a:gd name="connsiteY9" fmla="*/ 0 h 951527"/>
                <a:gd name="connsiteX10" fmla="*/ 156158 w 391886"/>
                <a:gd name="connsiteY10" fmla="*/ 971 h 951527"/>
                <a:gd name="connsiteX11" fmla="*/ 77029 w 391886"/>
                <a:gd name="connsiteY11" fmla="*/ 424948 h 951527"/>
                <a:gd name="connsiteX12" fmla="*/ 66983 w 391886"/>
                <a:gd name="connsiteY12" fmla="*/ 439849 h 951527"/>
                <a:gd name="connsiteX13" fmla="*/ 55984 w 391886"/>
                <a:gd name="connsiteY13" fmla="*/ 494327 h 951527"/>
                <a:gd name="connsiteX14" fmla="*/ 55984 w 391886"/>
                <a:gd name="connsiteY14" fmla="*/ 496640 h 951527"/>
                <a:gd name="connsiteX15" fmla="*/ 35072 w 391886"/>
                <a:gd name="connsiteY15" fmla="*/ 510739 h 951527"/>
                <a:gd name="connsiteX16" fmla="*/ 0 w 391886"/>
                <a:gd name="connsiteY16" fmla="*/ 595411 h 951527"/>
                <a:gd name="connsiteX17" fmla="*/ 0 w 391886"/>
                <a:gd name="connsiteY17" fmla="*/ 831782 h 951527"/>
                <a:gd name="connsiteX18" fmla="*/ 119745 w 391886"/>
                <a:gd name="connsiteY18" fmla="*/ 951527 h 9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951527">
                  <a:moveTo>
                    <a:pt x="119745" y="951527"/>
                  </a:moveTo>
                  <a:lnTo>
                    <a:pt x="272141" y="951527"/>
                  </a:lnTo>
                  <a:cubicBezTo>
                    <a:pt x="338274" y="951527"/>
                    <a:pt x="391886" y="897915"/>
                    <a:pt x="391886" y="831782"/>
                  </a:cubicBezTo>
                  <a:lnTo>
                    <a:pt x="391886" y="595411"/>
                  </a:lnTo>
                  <a:cubicBezTo>
                    <a:pt x="391886" y="562345"/>
                    <a:pt x="378483" y="532408"/>
                    <a:pt x="356814" y="510739"/>
                  </a:cubicBezTo>
                  <a:lnTo>
                    <a:pt x="335902" y="496640"/>
                  </a:lnTo>
                  <a:lnTo>
                    <a:pt x="335902" y="494327"/>
                  </a:lnTo>
                  <a:cubicBezTo>
                    <a:pt x="335902" y="475003"/>
                    <a:pt x="331986" y="456593"/>
                    <a:pt x="324904" y="439849"/>
                  </a:cubicBezTo>
                  <a:lnTo>
                    <a:pt x="315302" y="425607"/>
                  </a:lnTo>
                  <a:lnTo>
                    <a:pt x="237218" y="0"/>
                  </a:lnTo>
                  <a:lnTo>
                    <a:pt x="156158" y="971"/>
                  </a:lnTo>
                  <a:lnTo>
                    <a:pt x="77029" y="424948"/>
                  </a:lnTo>
                  <a:lnTo>
                    <a:pt x="66983" y="439849"/>
                  </a:lnTo>
                  <a:cubicBezTo>
                    <a:pt x="59901" y="456593"/>
                    <a:pt x="55984" y="475003"/>
                    <a:pt x="55984" y="494327"/>
                  </a:cubicBezTo>
                  <a:lnTo>
                    <a:pt x="55984" y="496640"/>
                  </a:lnTo>
                  <a:lnTo>
                    <a:pt x="35072" y="510739"/>
                  </a:lnTo>
                  <a:cubicBezTo>
                    <a:pt x="13403" y="532408"/>
                    <a:pt x="0" y="562345"/>
                    <a:pt x="0" y="595411"/>
                  </a:cubicBezTo>
                  <a:lnTo>
                    <a:pt x="0" y="831782"/>
                  </a:lnTo>
                  <a:cubicBezTo>
                    <a:pt x="0" y="897915"/>
                    <a:pt x="53612" y="951527"/>
                    <a:pt x="119745" y="951527"/>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63" name="Straight Connector 62"/>
          <p:cNvCxnSpPr/>
          <p:nvPr/>
        </p:nvCxnSpPr>
        <p:spPr>
          <a:xfrm>
            <a:off x="285750" y="2857500"/>
            <a:ext cx="4000500" cy="0"/>
          </a:xfrm>
          <a:prstGeom prst="line">
            <a:avLst/>
          </a:prstGeom>
          <a:ln w="38100">
            <a:solidFill>
              <a:srgbClr val="EC1B2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86250" y="2857500"/>
            <a:ext cx="2286000" cy="0"/>
          </a:xfrm>
          <a:prstGeom prst="line">
            <a:avLst/>
          </a:prstGeom>
          <a:ln w="38100">
            <a:solidFill>
              <a:srgbClr val="EC1B24"/>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3937" y="935694"/>
            <a:ext cx="7600949" cy="895117"/>
          </a:xfrm>
          <a:prstGeom prst="rect">
            <a:avLst/>
          </a:prstGeom>
          <a:noFill/>
        </p:spPr>
        <p:txBody>
          <a:bodyPr wrap="square" rtlCol="0">
            <a:spAutoFit/>
          </a:bodyPr>
          <a:lstStyle/>
          <a:p>
            <a:pPr marL="342900" indent="-342900">
              <a:spcAft>
                <a:spcPts val="450"/>
              </a:spcAft>
              <a:buFont typeface="Wingdings" panose="05000000000000000000" pitchFamily="2" charset="2"/>
              <a:buChar char="§"/>
            </a:pPr>
            <a:r>
              <a:rPr lang="en-US" sz="2400" dirty="0"/>
              <a:t>Debates over how to properly estimate </a:t>
            </a:r>
            <a:r>
              <a:rPr lang="en-US" sz="2400" u="sng" dirty="0"/>
              <a:t>race of </a:t>
            </a:r>
            <a:r>
              <a:rPr lang="en-US" sz="2400" b="1" u="sng" dirty="0">
                <a:solidFill>
                  <a:srgbClr val="FF0000"/>
                </a:solidFill>
              </a:rPr>
              <a:t>voters</a:t>
            </a:r>
          </a:p>
          <a:p>
            <a:pPr marL="342900" indent="-342900">
              <a:spcAft>
                <a:spcPts val="450"/>
              </a:spcAft>
              <a:buFont typeface="Wingdings" panose="05000000000000000000" pitchFamily="2" charset="2"/>
              <a:buChar char="§"/>
            </a:pPr>
            <a:r>
              <a:rPr lang="en-US" sz="2400" dirty="0"/>
              <a:t>Elliott et al. (2008) and Imai and Khanna (2016)</a:t>
            </a:r>
          </a:p>
        </p:txBody>
      </p:sp>
    </p:spTree>
    <p:extLst>
      <p:ext uri="{BB962C8B-B14F-4D97-AF65-F5344CB8AC3E}">
        <p14:creationId xmlns:p14="http://schemas.microsoft.com/office/powerpoint/2010/main" val="1743120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257" y="214954"/>
            <a:ext cx="8728364" cy="527997"/>
          </a:xfrm>
        </p:spPr>
        <p:txBody>
          <a:bodyPr>
            <a:noAutofit/>
          </a:bodyPr>
          <a:lstStyle/>
          <a:p>
            <a:r>
              <a:rPr lang="en-US" sz="3200" b="1" dirty="0"/>
              <a:t>New ways to detect patterns of racial preference</a:t>
            </a:r>
          </a:p>
        </p:txBody>
      </p:sp>
      <p:sp>
        <p:nvSpPr>
          <p:cNvPr id="4" name="Slide Number Placeholder 3"/>
          <p:cNvSpPr>
            <a:spLocks noGrp="1"/>
          </p:cNvSpPr>
          <p:nvPr>
            <p:ph type="sldNum" sz="quarter" idx="12"/>
          </p:nvPr>
        </p:nvSpPr>
        <p:spPr/>
        <p:txBody>
          <a:bodyPr>
            <a:normAutofit/>
          </a:bodyPr>
          <a:lstStyle/>
          <a:p>
            <a:fld id="{10397DDE-67A1-4685-8C13-36BD6FA25BF1}" type="slidenum">
              <a:rPr lang="en-US" smtClean="0"/>
              <a:t>19</a:t>
            </a:fld>
            <a:endParaRPr lang="en-US"/>
          </a:p>
        </p:txBody>
      </p:sp>
      <p:sp>
        <p:nvSpPr>
          <p:cNvPr id="7" name="TextBox 6"/>
          <p:cNvSpPr txBox="1"/>
          <p:nvPr/>
        </p:nvSpPr>
        <p:spPr>
          <a:xfrm>
            <a:off x="857250" y="4844840"/>
            <a:ext cx="6400800" cy="276999"/>
          </a:xfrm>
          <a:prstGeom prst="rect">
            <a:avLst/>
          </a:prstGeom>
          <a:noFill/>
        </p:spPr>
        <p:txBody>
          <a:bodyPr wrap="square" rtlCol="0">
            <a:spAutoFit/>
          </a:bodyPr>
          <a:lstStyle/>
          <a:p>
            <a:r>
              <a:rPr lang="en-US" sz="1200" b="1" cap="small" spc="38" dirty="0">
                <a:solidFill>
                  <a:schemeClr val="bg1"/>
                </a:solidFill>
              </a:rPr>
              <a:t>Barreto and Collingwood   ǁ   AAAS Conference  ǁ  Seattle, WA  ǁ  February 2020</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1650" y="800100"/>
            <a:ext cx="5162896" cy="3915281"/>
          </a:xfrm>
          <a:prstGeom prst="rect">
            <a:avLst/>
          </a:prstGeom>
        </p:spPr>
      </p:pic>
    </p:spTree>
    <p:extLst>
      <p:ext uri="{BB962C8B-B14F-4D97-AF65-F5344CB8AC3E}">
        <p14:creationId xmlns:p14="http://schemas.microsoft.com/office/powerpoint/2010/main" val="179741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title"/>
          </p:nvPr>
        </p:nvSpPr>
        <p:spPr>
          <a:xfrm>
            <a:off x="599000" y="266257"/>
            <a:ext cx="8256241" cy="857250"/>
          </a:xfrm>
          <a:noFill/>
          <a:ln/>
        </p:spPr>
        <p:txBody>
          <a:bodyPr>
            <a:noAutofit/>
          </a:bodyPr>
          <a:lstStyle/>
          <a:p>
            <a:r>
              <a:rPr lang="en-US" sz="3600" dirty="0"/>
              <a:t>Voting Rights &amp; Redistricting in the news</a:t>
            </a:r>
          </a:p>
        </p:txBody>
      </p:sp>
      <p:sp>
        <p:nvSpPr>
          <p:cNvPr id="10243" name="Rectangle 3"/>
          <p:cNvSpPr>
            <a:spLocks noGrp="1" noChangeArrowheads="1"/>
          </p:cNvSpPr>
          <p:nvPr>
            <p:ph idx="1"/>
          </p:nvPr>
        </p:nvSpPr>
        <p:spPr>
          <a:xfrm>
            <a:off x="533399" y="1439466"/>
            <a:ext cx="8039959" cy="3394472"/>
          </a:xfrm>
        </p:spPr>
        <p:txBody>
          <a:bodyPr>
            <a:normAutofit/>
          </a:bodyPr>
          <a:lstStyle/>
          <a:p>
            <a:pPr>
              <a:lnSpc>
                <a:spcPct val="90000"/>
              </a:lnSpc>
              <a:spcBef>
                <a:spcPct val="80000"/>
              </a:spcBef>
              <a:buFont typeface="Webdings" pitchFamily="18" charset="2"/>
              <a:buChar char="4"/>
            </a:pPr>
            <a:r>
              <a:rPr lang="en-US" sz="2100" dirty="0" smtClean="0"/>
              <a:t>Franklin County WVRA Supreme Court</a:t>
            </a:r>
          </a:p>
          <a:p>
            <a:pPr>
              <a:lnSpc>
                <a:spcPct val="90000"/>
              </a:lnSpc>
              <a:spcBef>
                <a:spcPct val="80000"/>
              </a:spcBef>
              <a:buFont typeface="Webdings" pitchFamily="18" charset="2"/>
              <a:buChar char="4"/>
            </a:pPr>
            <a:r>
              <a:rPr lang="en-US" sz="2100" dirty="0" smtClean="0"/>
              <a:t>Other updates?</a:t>
            </a:r>
            <a:endParaRPr lang="en-US" sz="2100" dirty="0"/>
          </a:p>
        </p:txBody>
      </p:sp>
      <p:sp>
        <p:nvSpPr>
          <p:cNvPr id="7" name="Slide Number Placeholder 5"/>
          <p:cNvSpPr>
            <a:spLocks noGrp="1"/>
          </p:cNvSpPr>
          <p:nvPr>
            <p:ph type="sldNum" sz="quarter" idx="12"/>
          </p:nvPr>
        </p:nvSpPr>
        <p:spPr/>
        <p:txBody>
          <a:bodyPr>
            <a:normAutofit/>
          </a:bodyPr>
          <a:lstStyle/>
          <a:p>
            <a:fld id="{4BEF6C88-7DAD-43B8-8386-DC7345F14087}" type="slidenum">
              <a:rPr lang="en-US"/>
              <a:pPr/>
              <a:t>2</a:t>
            </a:fld>
            <a:endParaRPr lang="en-US"/>
          </a:p>
        </p:txBody>
      </p:sp>
    </p:spTree>
    <p:extLst>
      <p:ext uri="{BB962C8B-B14F-4D97-AF65-F5344CB8AC3E}">
        <p14:creationId xmlns:p14="http://schemas.microsoft.com/office/powerpoint/2010/main" val="2451439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171451"/>
            <a:ext cx="2800350" cy="1085849"/>
          </a:xfrm>
        </p:spPr>
        <p:txBody>
          <a:bodyPr>
            <a:noAutofit/>
          </a:bodyPr>
          <a:lstStyle/>
          <a:p>
            <a:r>
              <a:rPr lang="en-US" sz="3400" b="1" dirty="0"/>
              <a:t>Nominating petitions</a:t>
            </a:r>
          </a:p>
        </p:txBody>
      </p:sp>
      <p:sp>
        <p:nvSpPr>
          <p:cNvPr id="4" name="Slide Number Placeholder 3"/>
          <p:cNvSpPr>
            <a:spLocks noGrp="1"/>
          </p:cNvSpPr>
          <p:nvPr>
            <p:ph type="sldNum" sz="quarter" idx="12"/>
          </p:nvPr>
        </p:nvSpPr>
        <p:spPr/>
        <p:txBody>
          <a:bodyPr>
            <a:normAutofit/>
          </a:bodyPr>
          <a:lstStyle/>
          <a:p>
            <a:fld id="{10397DDE-67A1-4685-8C13-36BD6FA25BF1}" type="slidenum">
              <a:rPr lang="en-US" smtClean="0"/>
              <a:t>20</a:t>
            </a:fld>
            <a:endParaRPr lang="en-US"/>
          </a:p>
        </p:txBody>
      </p:sp>
      <p:sp>
        <p:nvSpPr>
          <p:cNvPr id="7" name="TextBox 6"/>
          <p:cNvSpPr txBox="1"/>
          <p:nvPr/>
        </p:nvSpPr>
        <p:spPr>
          <a:xfrm>
            <a:off x="857250" y="4844840"/>
            <a:ext cx="6400800" cy="276999"/>
          </a:xfrm>
          <a:prstGeom prst="rect">
            <a:avLst/>
          </a:prstGeom>
          <a:noFill/>
        </p:spPr>
        <p:txBody>
          <a:bodyPr wrap="square" rtlCol="0">
            <a:spAutoFit/>
          </a:bodyPr>
          <a:lstStyle/>
          <a:p>
            <a:r>
              <a:rPr lang="en-US" sz="1200" b="1" cap="small" spc="38" dirty="0">
                <a:solidFill>
                  <a:schemeClr val="bg1"/>
                </a:solidFill>
              </a:rPr>
              <a:t>Barreto and Collingwood   ǁ   AAAS Conference  ǁ  Seattle, WA  ǁ  February 2020</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6666" b="6452"/>
          <a:stretch/>
        </p:blipFill>
        <p:spPr>
          <a:xfrm>
            <a:off x="3829050" y="114300"/>
            <a:ext cx="5143500" cy="4468711"/>
          </a:xfrm>
          <a:prstGeom prst="rect">
            <a:avLst/>
          </a:prstGeom>
        </p:spPr>
      </p:pic>
      <p:sp>
        <p:nvSpPr>
          <p:cNvPr id="6" name="TextBox 5"/>
          <p:cNvSpPr txBox="1"/>
          <p:nvPr/>
        </p:nvSpPr>
        <p:spPr>
          <a:xfrm>
            <a:off x="400050" y="1519128"/>
            <a:ext cx="3204281" cy="2677656"/>
          </a:xfrm>
          <a:prstGeom prst="rect">
            <a:avLst/>
          </a:prstGeom>
          <a:noFill/>
        </p:spPr>
        <p:txBody>
          <a:bodyPr wrap="square" rtlCol="0">
            <a:spAutoFit/>
          </a:bodyPr>
          <a:lstStyle/>
          <a:p>
            <a:r>
              <a:rPr lang="en-US" sz="2400" dirty="0"/>
              <a:t>We plot nominating petitions by address and race to identify patterns of support for candidates in getting on the ballot in the first place</a:t>
            </a:r>
          </a:p>
        </p:txBody>
      </p:sp>
    </p:spTree>
    <p:extLst>
      <p:ext uri="{BB962C8B-B14F-4D97-AF65-F5344CB8AC3E}">
        <p14:creationId xmlns:p14="http://schemas.microsoft.com/office/powerpoint/2010/main" val="631818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171451"/>
            <a:ext cx="2800350" cy="1085849"/>
          </a:xfrm>
        </p:spPr>
        <p:txBody>
          <a:bodyPr>
            <a:noAutofit/>
          </a:bodyPr>
          <a:lstStyle/>
          <a:p>
            <a:r>
              <a:rPr lang="en-US" sz="3400" b="1" dirty="0"/>
              <a:t>Nominating petitions</a:t>
            </a:r>
          </a:p>
        </p:txBody>
      </p:sp>
      <p:sp>
        <p:nvSpPr>
          <p:cNvPr id="4" name="Slide Number Placeholder 3"/>
          <p:cNvSpPr>
            <a:spLocks noGrp="1"/>
          </p:cNvSpPr>
          <p:nvPr>
            <p:ph type="sldNum" sz="quarter" idx="12"/>
          </p:nvPr>
        </p:nvSpPr>
        <p:spPr/>
        <p:txBody>
          <a:bodyPr>
            <a:normAutofit/>
          </a:bodyPr>
          <a:lstStyle/>
          <a:p>
            <a:fld id="{10397DDE-67A1-4685-8C13-36BD6FA25BF1}" type="slidenum">
              <a:rPr lang="en-US" smtClean="0"/>
              <a:t>21</a:t>
            </a:fld>
            <a:endParaRPr lang="en-US"/>
          </a:p>
        </p:txBody>
      </p:sp>
      <p:sp>
        <p:nvSpPr>
          <p:cNvPr id="7" name="TextBox 6"/>
          <p:cNvSpPr txBox="1"/>
          <p:nvPr/>
        </p:nvSpPr>
        <p:spPr>
          <a:xfrm>
            <a:off x="857250" y="4844840"/>
            <a:ext cx="6400800" cy="276999"/>
          </a:xfrm>
          <a:prstGeom prst="rect">
            <a:avLst/>
          </a:prstGeom>
          <a:noFill/>
        </p:spPr>
        <p:txBody>
          <a:bodyPr wrap="square" rtlCol="0">
            <a:spAutoFit/>
          </a:bodyPr>
          <a:lstStyle/>
          <a:p>
            <a:r>
              <a:rPr lang="en-US" sz="1200" b="1" cap="small" spc="38" dirty="0">
                <a:solidFill>
                  <a:schemeClr val="bg1"/>
                </a:solidFill>
              </a:rPr>
              <a:t>Barreto and Collingwood   ǁ   AAAS Conference  ǁ  Seattle, WA  ǁ  February 2020</a:t>
            </a:r>
          </a:p>
        </p:txBody>
      </p:sp>
      <p:sp>
        <p:nvSpPr>
          <p:cNvPr id="6" name="TextBox 5"/>
          <p:cNvSpPr txBox="1"/>
          <p:nvPr/>
        </p:nvSpPr>
        <p:spPr>
          <a:xfrm>
            <a:off x="400050" y="1519128"/>
            <a:ext cx="3204281" cy="2677656"/>
          </a:xfrm>
          <a:prstGeom prst="rect">
            <a:avLst/>
          </a:prstGeom>
          <a:noFill/>
        </p:spPr>
        <p:txBody>
          <a:bodyPr wrap="square" rtlCol="0">
            <a:spAutoFit/>
          </a:bodyPr>
          <a:lstStyle/>
          <a:p>
            <a:r>
              <a:rPr lang="en-US" sz="2400" dirty="0"/>
              <a:t>We then correlate the race of people who sign nominating petitions with the estimated racial voting patterns</a:t>
            </a:r>
          </a:p>
          <a:p>
            <a:endParaRPr lang="en-US" sz="2400" dirty="0"/>
          </a:p>
          <a:p>
            <a:r>
              <a:rPr lang="en-US" sz="2400" b="1" dirty="0"/>
              <a:t>Correlate at 0.93</a:t>
            </a:r>
          </a:p>
        </p:txBody>
      </p:sp>
      <p:pic>
        <p:nvPicPr>
          <p:cNvPr id="8" name="Picture 7">
            <a:extLst>
              <a:ext uri="{FF2B5EF4-FFF2-40B4-BE49-F238E27FC236}">
                <a16:creationId xmlns:a16="http://schemas.microsoft.com/office/drawing/2014/main" id="{42F43286-1078-2240-9666-586355A723E1}"/>
              </a:ext>
            </a:extLst>
          </p:cNvPr>
          <p:cNvPicPr>
            <a:picLocks noChangeAspect="1"/>
          </p:cNvPicPr>
          <p:nvPr/>
        </p:nvPicPr>
        <p:blipFill>
          <a:blip r:embed="rId2"/>
          <a:stretch>
            <a:fillRect/>
          </a:stretch>
        </p:blipFill>
        <p:spPr>
          <a:xfrm>
            <a:off x="4229101" y="714374"/>
            <a:ext cx="4095665" cy="3899481"/>
          </a:xfrm>
          <a:prstGeom prst="rect">
            <a:avLst/>
          </a:prstGeom>
        </p:spPr>
      </p:pic>
    </p:spTree>
    <p:extLst>
      <p:ext uri="{BB962C8B-B14F-4D97-AF65-F5344CB8AC3E}">
        <p14:creationId xmlns:p14="http://schemas.microsoft.com/office/powerpoint/2010/main" val="2006925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6959" y="214954"/>
            <a:ext cx="8392031" cy="527997"/>
          </a:xfrm>
        </p:spPr>
        <p:txBody>
          <a:bodyPr>
            <a:noAutofit/>
          </a:bodyPr>
          <a:lstStyle/>
          <a:p>
            <a:r>
              <a:rPr lang="en-US" sz="3200" b="1" dirty="0"/>
              <a:t>Better understanding of confidence intervals</a:t>
            </a:r>
          </a:p>
        </p:txBody>
      </p:sp>
      <p:sp>
        <p:nvSpPr>
          <p:cNvPr id="4" name="Slide Number Placeholder 3"/>
          <p:cNvSpPr>
            <a:spLocks noGrp="1"/>
          </p:cNvSpPr>
          <p:nvPr>
            <p:ph type="sldNum" sz="quarter" idx="12"/>
          </p:nvPr>
        </p:nvSpPr>
        <p:spPr/>
        <p:txBody>
          <a:bodyPr>
            <a:normAutofit/>
          </a:bodyPr>
          <a:lstStyle/>
          <a:p>
            <a:fld id="{10397DDE-67A1-4685-8C13-36BD6FA25BF1}" type="slidenum">
              <a:rPr lang="en-US" smtClean="0"/>
              <a:t>22</a:t>
            </a:fld>
            <a:endParaRPr lang="en-US"/>
          </a:p>
        </p:txBody>
      </p:sp>
      <p:sp>
        <p:nvSpPr>
          <p:cNvPr id="7" name="TextBox 6"/>
          <p:cNvSpPr txBox="1"/>
          <p:nvPr/>
        </p:nvSpPr>
        <p:spPr>
          <a:xfrm>
            <a:off x="857250" y="4844840"/>
            <a:ext cx="6400800" cy="276999"/>
          </a:xfrm>
          <a:prstGeom prst="rect">
            <a:avLst/>
          </a:prstGeom>
          <a:noFill/>
        </p:spPr>
        <p:txBody>
          <a:bodyPr wrap="square" rtlCol="0">
            <a:spAutoFit/>
          </a:bodyPr>
          <a:lstStyle/>
          <a:p>
            <a:r>
              <a:rPr lang="en-US" sz="1200" b="1" cap="small" spc="38" dirty="0">
                <a:solidFill>
                  <a:schemeClr val="bg1"/>
                </a:solidFill>
              </a:rPr>
              <a:t>Barreto and Collingwood   ǁ   AAAS Conference  ǁ  Seattle, WA  ǁ  February 2020</a:t>
            </a:r>
          </a:p>
        </p:txBody>
      </p:sp>
      <p:sp>
        <p:nvSpPr>
          <p:cNvPr id="6" name="Rectangle 5"/>
          <p:cNvSpPr/>
          <p:nvPr/>
        </p:nvSpPr>
        <p:spPr>
          <a:xfrm>
            <a:off x="436960" y="828674"/>
            <a:ext cx="8281988" cy="3814763"/>
          </a:xfrm>
          <a:prstGeom prst="rect">
            <a:avLst/>
          </a:prstGeom>
          <a:solidFill>
            <a:schemeClr val="bg1"/>
          </a:solidFill>
          <a:ln w="28575">
            <a:solidFill>
              <a:srgbClr val="2E2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4544092" y="862819"/>
            <a:ext cx="3957143" cy="1700000"/>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499053" y="918072"/>
            <a:ext cx="4014286" cy="1607143"/>
          </a:xfrm>
          <a:prstGeom prst="rect">
            <a:avLst/>
          </a:prstGeom>
        </p:spPr>
      </p:pic>
      <p:cxnSp>
        <p:nvCxnSpPr>
          <p:cNvPr id="10" name="Straight Connector 9"/>
          <p:cNvCxnSpPr/>
          <p:nvPr/>
        </p:nvCxnSpPr>
        <p:spPr>
          <a:xfrm>
            <a:off x="650081" y="2707481"/>
            <a:ext cx="78438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3883819" y="2246710"/>
            <a:ext cx="1375172" cy="167878"/>
          </a:xfrm>
          <a:custGeom>
            <a:avLst/>
            <a:gdLst>
              <a:gd name="connsiteX0" fmla="*/ 0 w 1833562"/>
              <a:gd name="connsiteY0" fmla="*/ 223837 h 223837"/>
              <a:gd name="connsiteX1" fmla="*/ 0 w 1833562"/>
              <a:gd name="connsiteY1" fmla="*/ 171450 h 223837"/>
              <a:gd name="connsiteX2" fmla="*/ 271462 w 1833562"/>
              <a:gd name="connsiteY2" fmla="*/ 171450 h 223837"/>
              <a:gd name="connsiteX3" fmla="*/ 623887 w 1833562"/>
              <a:gd name="connsiteY3" fmla="*/ 100012 h 223837"/>
              <a:gd name="connsiteX4" fmla="*/ 919162 w 1833562"/>
              <a:gd name="connsiteY4" fmla="*/ 0 h 223837"/>
              <a:gd name="connsiteX5" fmla="*/ 1243012 w 1833562"/>
              <a:gd name="connsiteY5" fmla="*/ 123825 h 223837"/>
              <a:gd name="connsiteX6" fmla="*/ 1557337 w 1833562"/>
              <a:gd name="connsiteY6" fmla="*/ 171450 h 223837"/>
              <a:gd name="connsiteX7" fmla="*/ 1833562 w 1833562"/>
              <a:gd name="connsiteY7" fmla="*/ 176212 h 223837"/>
              <a:gd name="connsiteX8" fmla="*/ 1833562 w 1833562"/>
              <a:gd name="connsiteY8" fmla="*/ 214312 h 223837"/>
              <a:gd name="connsiteX9" fmla="*/ 0 w 1833562"/>
              <a:gd name="connsiteY9" fmla="*/ 223837 h 223837"/>
              <a:gd name="connsiteX0" fmla="*/ 0 w 1833562"/>
              <a:gd name="connsiteY0" fmla="*/ 223837 h 223837"/>
              <a:gd name="connsiteX1" fmla="*/ 0 w 1833562"/>
              <a:gd name="connsiteY1" fmla="*/ 171450 h 223837"/>
              <a:gd name="connsiteX2" fmla="*/ 271462 w 1833562"/>
              <a:gd name="connsiteY2" fmla="*/ 171450 h 223837"/>
              <a:gd name="connsiteX3" fmla="*/ 623887 w 1833562"/>
              <a:gd name="connsiteY3" fmla="*/ 100012 h 223837"/>
              <a:gd name="connsiteX4" fmla="*/ 919162 w 1833562"/>
              <a:gd name="connsiteY4" fmla="*/ 0 h 223837"/>
              <a:gd name="connsiteX5" fmla="*/ 1243012 w 1833562"/>
              <a:gd name="connsiteY5" fmla="*/ 123825 h 223837"/>
              <a:gd name="connsiteX6" fmla="*/ 1557337 w 1833562"/>
              <a:gd name="connsiteY6" fmla="*/ 171450 h 223837"/>
              <a:gd name="connsiteX7" fmla="*/ 1833562 w 1833562"/>
              <a:gd name="connsiteY7" fmla="*/ 176212 h 223837"/>
              <a:gd name="connsiteX8" fmla="*/ 1833562 w 1833562"/>
              <a:gd name="connsiteY8" fmla="*/ 214312 h 223837"/>
              <a:gd name="connsiteX9" fmla="*/ 0 w 1833562"/>
              <a:gd name="connsiteY9" fmla="*/ 223837 h 223837"/>
              <a:gd name="connsiteX0" fmla="*/ 0 w 1833562"/>
              <a:gd name="connsiteY0" fmla="*/ 223837 h 223837"/>
              <a:gd name="connsiteX1" fmla="*/ 0 w 1833562"/>
              <a:gd name="connsiteY1" fmla="*/ 171450 h 223837"/>
              <a:gd name="connsiteX2" fmla="*/ 271462 w 1833562"/>
              <a:gd name="connsiteY2" fmla="*/ 171450 h 223837"/>
              <a:gd name="connsiteX3" fmla="*/ 623887 w 1833562"/>
              <a:gd name="connsiteY3" fmla="*/ 100012 h 223837"/>
              <a:gd name="connsiteX4" fmla="*/ 919162 w 1833562"/>
              <a:gd name="connsiteY4" fmla="*/ 0 h 223837"/>
              <a:gd name="connsiteX5" fmla="*/ 1243012 w 1833562"/>
              <a:gd name="connsiteY5" fmla="*/ 123825 h 223837"/>
              <a:gd name="connsiteX6" fmla="*/ 1557337 w 1833562"/>
              <a:gd name="connsiteY6" fmla="*/ 171450 h 223837"/>
              <a:gd name="connsiteX7" fmla="*/ 1833562 w 1833562"/>
              <a:gd name="connsiteY7" fmla="*/ 176212 h 223837"/>
              <a:gd name="connsiteX8" fmla="*/ 1833562 w 1833562"/>
              <a:gd name="connsiteY8" fmla="*/ 214312 h 223837"/>
              <a:gd name="connsiteX9" fmla="*/ 0 w 1833562"/>
              <a:gd name="connsiteY9" fmla="*/ 223837 h 223837"/>
              <a:gd name="connsiteX0" fmla="*/ 0 w 1833562"/>
              <a:gd name="connsiteY0" fmla="*/ 223837 h 223837"/>
              <a:gd name="connsiteX1" fmla="*/ 0 w 1833562"/>
              <a:gd name="connsiteY1" fmla="*/ 171450 h 223837"/>
              <a:gd name="connsiteX2" fmla="*/ 271462 w 1833562"/>
              <a:gd name="connsiteY2" fmla="*/ 171450 h 223837"/>
              <a:gd name="connsiteX3" fmla="*/ 623887 w 1833562"/>
              <a:gd name="connsiteY3" fmla="*/ 100012 h 223837"/>
              <a:gd name="connsiteX4" fmla="*/ 919162 w 1833562"/>
              <a:gd name="connsiteY4" fmla="*/ 0 h 223837"/>
              <a:gd name="connsiteX5" fmla="*/ 1243012 w 1833562"/>
              <a:gd name="connsiteY5" fmla="*/ 123825 h 223837"/>
              <a:gd name="connsiteX6" fmla="*/ 1557337 w 1833562"/>
              <a:gd name="connsiteY6" fmla="*/ 171450 h 223837"/>
              <a:gd name="connsiteX7" fmla="*/ 1833562 w 1833562"/>
              <a:gd name="connsiteY7" fmla="*/ 176212 h 223837"/>
              <a:gd name="connsiteX8" fmla="*/ 1833562 w 1833562"/>
              <a:gd name="connsiteY8" fmla="*/ 214312 h 223837"/>
              <a:gd name="connsiteX9" fmla="*/ 0 w 1833562"/>
              <a:gd name="connsiteY9" fmla="*/ 223837 h 223837"/>
              <a:gd name="connsiteX0" fmla="*/ 0 w 1833562"/>
              <a:gd name="connsiteY0" fmla="*/ 223837 h 223837"/>
              <a:gd name="connsiteX1" fmla="*/ 0 w 1833562"/>
              <a:gd name="connsiteY1" fmla="*/ 171450 h 223837"/>
              <a:gd name="connsiteX2" fmla="*/ 271462 w 1833562"/>
              <a:gd name="connsiteY2" fmla="*/ 171450 h 223837"/>
              <a:gd name="connsiteX3" fmla="*/ 623887 w 1833562"/>
              <a:gd name="connsiteY3" fmla="*/ 100012 h 223837"/>
              <a:gd name="connsiteX4" fmla="*/ 919162 w 1833562"/>
              <a:gd name="connsiteY4" fmla="*/ 0 h 223837"/>
              <a:gd name="connsiteX5" fmla="*/ 1243012 w 1833562"/>
              <a:gd name="connsiteY5" fmla="*/ 123825 h 223837"/>
              <a:gd name="connsiteX6" fmla="*/ 1557337 w 1833562"/>
              <a:gd name="connsiteY6" fmla="*/ 171450 h 223837"/>
              <a:gd name="connsiteX7" fmla="*/ 1833562 w 1833562"/>
              <a:gd name="connsiteY7" fmla="*/ 176212 h 223837"/>
              <a:gd name="connsiteX8" fmla="*/ 1833562 w 1833562"/>
              <a:gd name="connsiteY8" fmla="*/ 214312 h 223837"/>
              <a:gd name="connsiteX9" fmla="*/ 0 w 1833562"/>
              <a:gd name="connsiteY9" fmla="*/ 223837 h 223837"/>
              <a:gd name="connsiteX0" fmla="*/ 0 w 1833562"/>
              <a:gd name="connsiteY0" fmla="*/ 223837 h 223837"/>
              <a:gd name="connsiteX1" fmla="*/ 0 w 1833562"/>
              <a:gd name="connsiteY1" fmla="*/ 171450 h 223837"/>
              <a:gd name="connsiteX2" fmla="*/ 271462 w 1833562"/>
              <a:gd name="connsiteY2" fmla="*/ 171450 h 223837"/>
              <a:gd name="connsiteX3" fmla="*/ 623887 w 1833562"/>
              <a:gd name="connsiteY3" fmla="*/ 100012 h 223837"/>
              <a:gd name="connsiteX4" fmla="*/ 919162 w 1833562"/>
              <a:gd name="connsiteY4" fmla="*/ 0 h 223837"/>
              <a:gd name="connsiteX5" fmla="*/ 1243012 w 1833562"/>
              <a:gd name="connsiteY5" fmla="*/ 123825 h 223837"/>
              <a:gd name="connsiteX6" fmla="*/ 1557337 w 1833562"/>
              <a:gd name="connsiteY6" fmla="*/ 171450 h 223837"/>
              <a:gd name="connsiteX7" fmla="*/ 1833562 w 1833562"/>
              <a:gd name="connsiteY7" fmla="*/ 176212 h 223837"/>
              <a:gd name="connsiteX8" fmla="*/ 1833562 w 1833562"/>
              <a:gd name="connsiteY8" fmla="*/ 214312 h 223837"/>
              <a:gd name="connsiteX9" fmla="*/ 0 w 1833562"/>
              <a:gd name="connsiteY9" fmla="*/ 223837 h 223837"/>
              <a:gd name="connsiteX0" fmla="*/ 0 w 1833562"/>
              <a:gd name="connsiteY0" fmla="*/ 223837 h 223837"/>
              <a:gd name="connsiteX1" fmla="*/ 0 w 1833562"/>
              <a:gd name="connsiteY1" fmla="*/ 171450 h 223837"/>
              <a:gd name="connsiteX2" fmla="*/ 276225 w 1833562"/>
              <a:gd name="connsiteY2" fmla="*/ 152400 h 223837"/>
              <a:gd name="connsiteX3" fmla="*/ 623887 w 1833562"/>
              <a:gd name="connsiteY3" fmla="*/ 100012 h 223837"/>
              <a:gd name="connsiteX4" fmla="*/ 919162 w 1833562"/>
              <a:gd name="connsiteY4" fmla="*/ 0 h 223837"/>
              <a:gd name="connsiteX5" fmla="*/ 1243012 w 1833562"/>
              <a:gd name="connsiteY5" fmla="*/ 123825 h 223837"/>
              <a:gd name="connsiteX6" fmla="*/ 1557337 w 1833562"/>
              <a:gd name="connsiteY6" fmla="*/ 171450 h 223837"/>
              <a:gd name="connsiteX7" fmla="*/ 1833562 w 1833562"/>
              <a:gd name="connsiteY7" fmla="*/ 176212 h 223837"/>
              <a:gd name="connsiteX8" fmla="*/ 1833562 w 1833562"/>
              <a:gd name="connsiteY8" fmla="*/ 214312 h 223837"/>
              <a:gd name="connsiteX9" fmla="*/ 0 w 1833562"/>
              <a:gd name="connsiteY9" fmla="*/ 223837 h 223837"/>
              <a:gd name="connsiteX0" fmla="*/ 0 w 1833562"/>
              <a:gd name="connsiteY0" fmla="*/ 223837 h 223837"/>
              <a:gd name="connsiteX1" fmla="*/ 0 w 1833562"/>
              <a:gd name="connsiteY1" fmla="*/ 171450 h 223837"/>
              <a:gd name="connsiteX2" fmla="*/ 276225 w 1833562"/>
              <a:gd name="connsiteY2" fmla="*/ 152400 h 223837"/>
              <a:gd name="connsiteX3" fmla="*/ 623887 w 1833562"/>
              <a:gd name="connsiteY3" fmla="*/ 100012 h 223837"/>
              <a:gd name="connsiteX4" fmla="*/ 919162 w 1833562"/>
              <a:gd name="connsiteY4" fmla="*/ 0 h 223837"/>
              <a:gd name="connsiteX5" fmla="*/ 1243012 w 1833562"/>
              <a:gd name="connsiteY5" fmla="*/ 123825 h 223837"/>
              <a:gd name="connsiteX6" fmla="*/ 1562100 w 1833562"/>
              <a:gd name="connsiteY6" fmla="*/ 166688 h 223837"/>
              <a:gd name="connsiteX7" fmla="*/ 1833562 w 1833562"/>
              <a:gd name="connsiteY7" fmla="*/ 176212 h 223837"/>
              <a:gd name="connsiteX8" fmla="*/ 1833562 w 1833562"/>
              <a:gd name="connsiteY8" fmla="*/ 214312 h 223837"/>
              <a:gd name="connsiteX9" fmla="*/ 0 w 1833562"/>
              <a:gd name="connsiteY9" fmla="*/ 223837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562" h="223837">
                <a:moveTo>
                  <a:pt x="0" y="223837"/>
                </a:moveTo>
                <a:lnTo>
                  <a:pt x="0" y="171450"/>
                </a:lnTo>
                <a:cubicBezTo>
                  <a:pt x="45243" y="162719"/>
                  <a:pt x="172244" y="164306"/>
                  <a:pt x="276225" y="152400"/>
                </a:cubicBezTo>
                <a:cubicBezTo>
                  <a:pt x="380206" y="140494"/>
                  <a:pt x="516731" y="125412"/>
                  <a:pt x="623887" y="100012"/>
                </a:cubicBezTo>
                <a:cubicBezTo>
                  <a:pt x="731043" y="74612"/>
                  <a:pt x="820737" y="33337"/>
                  <a:pt x="919162" y="0"/>
                </a:cubicBezTo>
                <a:cubicBezTo>
                  <a:pt x="1036637" y="42069"/>
                  <a:pt x="1135856" y="96044"/>
                  <a:pt x="1243012" y="123825"/>
                </a:cubicBezTo>
                <a:cubicBezTo>
                  <a:pt x="1350168" y="151606"/>
                  <a:pt x="1470025" y="165101"/>
                  <a:pt x="1562100" y="166688"/>
                </a:cubicBezTo>
                <a:lnTo>
                  <a:pt x="1833562" y="176212"/>
                </a:lnTo>
                <a:lnTo>
                  <a:pt x="1833562" y="214312"/>
                </a:lnTo>
                <a:lnTo>
                  <a:pt x="0" y="223837"/>
                </a:lnTo>
                <a:close/>
              </a:path>
            </a:pathLst>
          </a:custGeom>
          <a:solidFill>
            <a:srgbClr val="EC1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 name="Group 11"/>
          <p:cNvGrpSpPr/>
          <p:nvPr/>
        </p:nvGrpSpPr>
        <p:grpSpPr>
          <a:xfrm>
            <a:off x="2167911" y="2743013"/>
            <a:ext cx="6518889" cy="1829255"/>
            <a:chOff x="2888960" y="3657350"/>
            <a:chExt cx="8691852" cy="2439007"/>
          </a:xfrm>
        </p:grpSpPr>
        <p:pic>
          <p:nvPicPr>
            <p:cNvPr id="13" name="Picture 12"/>
            <p:cNvPicPr>
              <a:picLocks noChangeAspect="1"/>
            </p:cNvPicPr>
            <p:nvPr/>
          </p:nvPicPr>
          <p:blipFill>
            <a:blip r:embed="rId4"/>
            <a:stretch>
              <a:fillRect/>
            </a:stretch>
          </p:blipFill>
          <p:spPr>
            <a:xfrm>
              <a:off x="2930523" y="3657350"/>
              <a:ext cx="6327778" cy="267200"/>
            </a:xfrm>
            <a:prstGeom prst="rect">
              <a:avLst/>
            </a:prstGeom>
          </p:spPr>
        </p:pic>
        <p:pic>
          <p:nvPicPr>
            <p:cNvPr id="14" name="Picture 13"/>
            <p:cNvPicPr>
              <a:picLocks noChangeAspect="1"/>
            </p:cNvPicPr>
            <p:nvPr/>
          </p:nvPicPr>
          <p:blipFill>
            <a:blip r:embed="rId5"/>
            <a:stretch>
              <a:fillRect/>
            </a:stretch>
          </p:blipFill>
          <p:spPr>
            <a:xfrm>
              <a:off x="2888960" y="3993581"/>
              <a:ext cx="6410904" cy="2102776"/>
            </a:xfrm>
            <a:prstGeom prst="rect">
              <a:avLst/>
            </a:prstGeom>
          </p:spPr>
        </p:pic>
        <p:sp>
          <p:nvSpPr>
            <p:cNvPr id="15" name="Rectangle 14"/>
            <p:cNvSpPr/>
            <p:nvPr/>
          </p:nvSpPr>
          <p:spPr>
            <a:xfrm>
              <a:off x="8761412" y="4157867"/>
              <a:ext cx="2819400" cy="1846660"/>
            </a:xfrm>
            <a:prstGeom prst="rect">
              <a:avLst/>
            </a:prstGeom>
            <a:solidFill>
              <a:schemeClr val="bg1">
                <a:lumMod val="65000"/>
              </a:schemeClr>
            </a:solidFill>
          </p:spPr>
          <p:txBody>
            <a:bodyPr wrap="square">
              <a:spAutoFit/>
            </a:bodyPr>
            <a:lstStyle/>
            <a:p>
              <a:r>
                <a:rPr lang="en-US" sz="2100" b="1" dirty="0">
                  <a:solidFill>
                    <a:schemeClr val="bg1"/>
                  </a:solidFill>
                </a:rPr>
                <a:t>Only 3.5% chance Morales not Latino preferred</a:t>
              </a:r>
            </a:p>
          </p:txBody>
        </p:sp>
      </p:grpSp>
      <p:sp>
        <p:nvSpPr>
          <p:cNvPr id="16" name="Rectangle 15"/>
          <p:cNvSpPr/>
          <p:nvPr/>
        </p:nvSpPr>
        <p:spPr>
          <a:xfrm>
            <a:off x="2092881" y="1234440"/>
            <a:ext cx="5143500" cy="96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Oval 2"/>
          <p:cNvSpPr/>
          <p:nvPr/>
        </p:nvSpPr>
        <p:spPr>
          <a:xfrm>
            <a:off x="5372100" y="2343150"/>
            <a:ext cx="285750" cy="21966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p:cNvSpPr/>
          <p:nvPr/>
        </p:nvSpPr>
        <p:spPr>
          <a:xfrm>
            <a:off x="3371850" y="2343150"/>
            <a:ext cx="285750" cy="21966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0" name="Straight Connector 19"/>
          <p:cNvCxnSpPr/>
          <p:nvPr/>
        </p:nvCxnSpPr>
        <p:spPr>
          <a:xfrm>
            <a:off x="2400300" y="2537460"/>
            <a:ext cx="228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379131" y="2523744"/>
            <a:ext cx="228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56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63" presetClass="path" presetSubtype="0" fill="hold" nodeType="clickEffect">
                                  <p:stCondLst>
                                    <p:cond delay="0"/>
                                  </p:stCondLst>
                                  <p:childTnLst>
                                    <p:animMotion origin="layout" path="M 3.04767E-7 -2.22222E-6 L 0.11904 -2.22222E-6 " pathEditMode="relative" rAng="0" ptsTypes="AA">
                                      <p:cBhvr>
                                        <p:cTn id="22" dur="1000" fill="hold"/>
                                        <p:tgtEl>
                                          <p:spTgt spid="9"/>
                                        </p:tgtEl>
                                        <p:attrNameLst>
                                          <p:attrName>ppt_x</p:attrName>
                                          <p:attrName>ppt_y</p:attrName>
                                        </p:attrNameLst>
                                      </p:cBhvr>
                                      <p:rCtr x="5952" y="0"/>
                                    </p:animMotion>
                                  </p:childTnLst>
                                </p:cTn>
                              </p:par>
                              <p:par>
                                <p:cTn id="23" presetID="35" presetClass="path" presetSubtype="0" fill="hold" nodeType="withEffect">
                                  <p:stCondLst>
                                    <p:cond delay="0"/>
                                  </p:stCondLst>
                                  <p:childTnLst>
                                    <p:animMotion origin="layout" path="M 3.19354E-6 -3.7037E-7 L -0.10224 -3.7037E-7 " pathEditMode="relative" rAng="0" ptsTypes="AA">
                                      <p:cBhvr>
                                        <p:cTn id="24" dur="1000" fill="hold"/>
                                        <p:tgtEl>
                                          <p:spTgt spid="8"/>
                                        </p:tgtEl>
                                        <p:attrNameLst>
                                          <p:attrName>ppt_x</p:attrName>
                                          <p:attrName>ppt_y</p:attrName>
                                        </p:attrNameLst>
                                      </p:cBhvr>
                                      <p:rCtr x="-5119" y="0"/>
                                    </p:animMotion>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436959" y="214954"/>
            <a:ext cx="8392031" cy="527997"/>
          </a:xfrm>
        </p:spPr>
        <p:txBody>
          <a:bodyPr>
            <a:noAutofit/>
          </a:bodyPr>
          <a:lstStyle/>
          <a:p>
            <a:r>
              <a:rPr lang="en-US" sz="3200" b="1" dirty="0"/>
              <a:t>Better understanding of confidence intervals</a:t>
            </a:r>
          </a:p>
        </p:txBody>
      </p:sp>
      <p:sp>
        <p:nvSpPr>
          <p:cNvPr id="4" name="Slide Number Placeholder 3"/>
          <p:cNvSpPr>
            <a:spLocks noGrp="1"/>
          </p:cNvSpPr>
          <p:nvPr>
            <p:ph type="sldNum" sz="quarter" idx="12"/>
          </p:nvPr>
        </p:nvSpPr>
        <p:spPr/>
        <p:txBody>
          <a:bodyPr>
            <a:normAutofit/>
          </a:bodyPr>
          <a:lstStyle/>
          <a:p>
            <a:fld id="{10397DDE-67A1-4685-8C13-36BD6FA25BF1}" type="slidenum">
              <a:rPr lang="en-US" smtClean="0"/>
              <a:t>23</a:t>
            </a:fld>
            <a:endParaRPr lang="en-US"/>
          </a:p>
        </p:txBody>
      </p:sp>
      <p:sp>
        <p:nvSpPr>
          <p:cNvPr id="7" name="TextBox 6"/>
          <p:cNvSpPr txBox="1"/>
          <p:nvPr/>
        </p:nvSpPr>
        <p:spPr>
          <a:xfrm>
            <a:off x="857250" y="4844840"/>
            <a:ext cx="6400800" cy="276999"/>
          </a:xfrm>
          <a:prstGeom prst="rect">
            <a:avLst/>
          </a:prstGeom>
          <a:noFill/>
        </p:spPr>
        <p:txBody>
          <a:bodyPr wrap="square" rtlCol="0">
            <a:spAutoFit/>
          </a:bodyPr>
          <a:lstStyle/>
          <a:p>
            <a:r>
              <a:rPr lang="en-US" sz="1200" b="1" cap="small" spc="38" dirty="0">
                <a:solidFill>
                  <a:schemeClr val="bg1"/>
                </a:solidFill>
              </a:rPr>
              <a:t>Barreto and Collingwood   ǁ   AAAS Conference  ǁ  Seattle, WA  ǁ  February 2020</a:t>
            </a:r>
          </a:p>
        </p:txBody>
      </p:sp>
      <p:cxnSp>
        <p:nvCxnSpPr>
          <p:cNvPr id="10" name="Straight Connector 9"/>
          <p:cNvCxnSpPr/>
          <p:nvPr/>
        </p:nvCxnSpPr>
        <p:spPr>
          <a:xfrm>
            <a:off x="650081" y="2707481"/>
            <a:ext cx="78438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253838F-3C1C-8A44-AFB8-28051A0F83FE}"/>
              </a:ext>
            </a:extLst>
          </p:cNvPr>
          <p:cNvPicPr>
            <a:picLocks noChangeAspect="1"/>
          </p:cNvPicPr>
          <p:nvPr/>
        </p:nvPicPr>
        <p:blipFill>
          <a:blip r:embed="rId2"/>
          <a:stretch>
            <a:fillRect/>
          </a:stretch>
        </p:blipFill>
        <p:spPr>
          <a:xfrm>
            <a:off x="1943311" y="838475"/>
            <a:ext cx="4571789" cy="3801816"/>
          </a:xfrm>
          <a:prstGeom prst="rect">
            <a:avLst/>
          </a:prstGeom>
        </p:spPr>
      </p:pic>
    </p:spTree>
    <p:extLst>
      <p:ext uri="{BB962C8B-B14F-4D97-AF65-F5344CB8AC3E}">
        <p14:creationId xmlns:p14="http://schemas.microsoft.com/office/powerpoint/2010/main" val="301148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normAutofit/>
          </a:bodyPr>
          <a:lstStyle/>
          <a:p>
            <a:fld id="{4BEF6C88-7DAD-43B8-8386-DC7345F14087}" type="slidenum">
              <a:rPr lang="en-US" smtClean="0"/>
              <a:pPr/>
              <a:t>3</a:t>
            </a:fld>
            <a:endParaRPr lang="en-US"/>
          </a:p>
        </p:txBody>
      </p:sp>
      <p:pic>
        <p:nvPicPr>
          <p:cNvPr id="8" name="Picture 7">
            <a:extLst>
              <a:ext uri="{FF2B5EF4-FFF2-40B4-BE49-F238E27FC236}">
                <a16:creationId xmlns:a16="http://schemas.microsoft.com/office/drawing/2014/main" id="{979B0E84-C379-5B76-E940-47B06CD9B925}"/>
              </a:ext>
            </a:extLst>
          </p:cNvPr>
          <p:cNvPicPr>
            <a:picLocks noChangeAspect="1"/>
          </p:cNvPicPr>
          <p:nvPr/>
        </p:nvPicPr>
        <p:blipFill>
          <a:blip r:embed="rId2"/>
          <a:stretch>
            <a:fillRect/>
          </a:stretch>
        </p:blipFill>
        <p:spPr>
          <a:xfrm>
            <a:off x="173203" y="0"/>
            <a:ext cx="8797594" cy="5143500"/>
          </a:xfrm>
          <a:prstGeom prst="rect">
            <a:avLst/>
          </a:prstGeom>
        </p:spPr>
      </p:pic>
      <p:sp>
        <p:nvSpPr>
          <p:cNvPr id="9" name="Oval 8">
            <a:extLst>
              <a:ext uri="{FF2B5EF4-FFF2-40B4-BE49-F238E27FC236}">
                <a16:creationId xmlns:a16="http://schemas.microsoft.com/office/drawing/2014/main" id="{40FD4CFA-00A9-E415-2D98-FBC5D0EC2B78}"/>
              </a:ext>
            </a:extLst>
          </p:cNvPr>
          <p:cNvSpPr/>
          <p:nvPr/>
        </p:nvSpPr>
        <p:spPr>
          <a:xfrm>
            <a:off x="7635922" y="136478"/>
            <a:ext cx="1334875" cy="4435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283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title"/>
          </p:nvPr>
        </p:nvSpPr>
        <p:spPr>
          <a:xfrm>
            <a:off x="599000" y="266257"/>
            <a:ext cx="8256241" cy="857250"/>
          </a:xfrm>
          <a:noFill/>
          <a:ln/>
        </p:spPr>
        <p:txBody>
          <a:bodyPr>
            <a:noAutofit/>
          </a:bodyPr>
          <a:lstStyle/>
          <a:p>
            <a:r>
              <a:rPr lang="en-US" sz="3600" dirty="0"/>
              <a:t>Defining Racially Polarized Voting</a:t>
            </a:r>
          </a:p>
        </p:txBody>
      </p:sp>
      <p:sp>
        <p:nvSpPr>
          <p:cNvPr id="10243" name="Rectangle 3"/>
          <p:cNvSpPr>
            <a:spLocks noGrp="1" noChangeArrowheads="1"/>
          </p:cNvSpPr>
          <p:nvPr>
            <p:ph idx="1"/>
          </p:nvPr>
        </p:nvSpPr>
        <p:spPr>
          <a:xfrm>
            <a:off x="533399" y="1439466"/>
            <a:ext cx="8039959" cy="3394472"/>
          </a:xfrm>
        </p:spPr>
        <p:txBody>
          <a:bodyPr>
            <a:normAutofit/>
          </a:bodyPr>
          <a:lstStyle/>
          <a:p>
            <a:pPr>
              <a:lnSpc>
                <a:spcPct val="90000"/>
              </a:lnSpc>
              <a:spcBef>
                <a:spcPct val="80000"/>
              </a:spcBef>
              <a:buFont typeface="Webdings" pitchFamily="18" charset="2"/>
              <a:buChar char="4"/>
            </a:pPr>
            <a:r>
              <a:rPr lang="en-US" sz="2100" dirty="0"/>
              <a:t>Racially polarized voting exists when voters of different racial or ethnic groups exhibit very different candidate preferences in an election. </a:t>
            </a:r>
          </a:p>
          <a:p>
            <a:pPr>
              <a:lnSpc>
                <a:spcPct val="90000"/>
              </a:lnSpc>
              <a:spcBef>
                <a:spcPct val="80000"/>
              </a:spcBef>
              <a:buFont typeface="Webdings" pitchFamily="18" charset="2"/>
              <a:buChar char="4"/>
            </a:pPr>
            <a:r>
              <a:rPr lang="en-US" sz="2100" dirty="0"/>
              <a:t>It means simply that voters of different groups are voting in </a:t>
            </a:r>
            <a:r>
              <a:rPr lang="en-US" sz="2100" u="sng" dirty="0"/>
              <a:t>polar</a:t>
            </a:r>
            <a:r>
              <a:rPr lang="en-US" sz="2100" dirty="0"/>
              <a:t> opposite directions, rather than in a coalition.</a:t>
            </a:r>
          </a:p>
          <a:p>
            <a:pPr>
              <a:lnSpc>
                <a:spcPct val="90000"/>
              </a:lnSpc>
              <a:spcBef>
                <a:spcPct val="80000"/>
              </a:spcBef>
              <a:buFont typeface="Webdings" pitchFamily="18" charset="2"/>
              <a:buChar char="4"/>
            </a:pPr>
            <a:r>
              <a:rPr lang="en-US" sz="2100" dirty="0"/>
              <a:t>RPV does not mean voters are racist, it only measures the outcomes of voting patterns and determines whether patterns exist based on race/ethnicity</a:t>
            </a:r>
          </a:p>
        </p:txBody>
      </p:sp>
      <p:sp>
        <p:nvSpPr>
          <p:cNvPr id="7" name="Slide Number Placeholder 5"/>
          <p:cNvSpPr>
            <a:spLocks noGrp="1"/>
          </p:cNvSpPr>
          <p:nvPr>
            <p:ph type="sldNum" sz="quarter" idx="12"/>
          </p:nvPr>
        </p:nvSpPr>
        <p:spPr/>
        <p:txBody>
          <a:bodyPr>
            <a:normAutofit/>
          </a:bodyPr>
          <a:lstStyle/>
          <a:p>
            <a:fld id="{4BEF6C88-7DAD-43B8-8386-DC7345F14087}" type="slidenum">
              <a:rPr lang="en-US"/>
              <a:pPr/>
              <a:t>4</a:t>
            </a:fld>
            <a:endParaRPr lang="en-US"/>
          </a:p>
        </p:txBody>
      </p:sp>
    </p:spTree>
    <p:extLst>
      <p:ext uri="{BB962C8B-B14F-4D97-AF65-F5344CB8AC3E}">
        <p14:creationId xmlns:p14="http://schemas.microsoft.com/office/powerpoint/2010/main" val="3319944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a:xfrm>
            <a:off x="599000" y="266257"/>
            <a:ext cx="8256241" cy="857250"/>
          </a:xfrm>
          <a:noFill/>
          <a:ln/>
        </p:spPr>
        <p:txBody>
          <a:bodyPr>
            <a:noAutofit/>
          </a:bodyPr>
          <a:lstStyle/>
          <a:p>
            <a:r>
              <a:rPr lang="en-US" sz="3600" dirty="0"/>
              <a:t>Defining Racially Polarized Voting</a:t>
            </a:r>
          </a:p>
        </p:txBody>
      </p:sp>
      <p:sp>
        <p:nvSpPr>
          <p:cNvPr id="11266" name="Rectangle 2"/>
          <p:cNvSpPr>
            <a:spLocks noGrp="1" noChangeArrowheads="1"/>
          </p:cNvSpPr>
          <p:nvPr>
            <p:ph idx="1"/>
          </p:nvPr>
        </p:nvSpPr>
        <p:spPr>
          <a:xfrm>
            <a:off x="533400" y="1476540"/>
            <a:ext cx="8314967" cy="3771900"/>
          </a:xfrm>
        </p:spPr>
        <p:txBody>
          <a:bodyPr>
            <a:noAutofit/>
          </a:bodyPr>
          <a:lstStyle/>
          <a:p>
            <a:pPr>
              <a:lnSpc>
                <a:spcPct val="90000"/>
              </a:lnSpc>
              <a:spcBef>
                <a:spcPct val="80000"/>
              </a:spcBef>
              <a:buFont typeface="Webdings" pitchFamily="18" charset="2"/>
              <a:buChar char="4"/>
            </a:pPr>
            <a:r>
              <a:rPr lang="en-US" sz="2100" dirty="0"/>
              <a:t>Bottom line: minority voters are voting one way, and non-minority voters are voting another way</a:t>
            </a:r>
          </a:p>
          <a:p>
            <a:pPr>
              <a:lnSpc>
                <a:spcPct val="90000"/>
              </a:lnSpc>
              <a:spcBef>
                <a:spcPct val="80000"/>
              </a:spcBef>
              <a:buFont typeface="Webdings" pitchFamily="18" charset="2"/>
              <a:buChar char="4"/>
            </a:pPr>
            <a:r>
              <a:rPr lang="en-US" sz="2100" dirty="0"/>
              <a:t>But because White voters are more numerous in the at-large system, minority voters systematically lose.</a:t>
            </a:r>
          </a:p>
          <a:p>
            <a:pPr>
              <a:lnSpc>
                <a:spcPct val="90000"/>
              </a:lnSpc>
              <a:spcBef>
                <a:spcPct val="80000"/>
              </a:spcBef>
              <a:buFont typeface="Webdings" pitchFamily="18" charset="2"/>
              <a:buChar char="4"/>
            </a:pPr>
            <a:r>
              <a:rPr lang="en-US" sz="2100" dirty="0"/>
              <a:t>The analysis is about the individual voters within a jurisdiction.  It does not imply that the governing body or appointed officials are acting in a racially discriminatory fashion.  Even if a governing body is well intentioned, </a:t>
            </a:r>
            <a:r>
              <a:rPr lang="en-US" sz="2100" u="sng" dirty="0"/>
              <a:t>the individual voters across the county may behave in a way that blocks minority representation</a:t>
            </a:r>
            <a:r>
              <a:rPr lang="en-US" sz="2100" dirty="0"/>
              <a:t>.</a:t>
            </a:r>
          </a:p>
        </p:txBody>
      </p:sp>
      <p:sp>
        <p:nvSpPr>
          <p:cNvPr id="7" name="Slide Number Placeholder 5"/>
          <p:cNvSpPr>
            <a:spLocks noGrp="1"/>
          </p:cNvSpPr>
          <p:nvPr>
            <p:ph type="sldNum" sz="quarter" idx="12"/>
          </p:nvPr>
        </p:nvSpPr>
        <p:spPr/>
        <p:txBody>
          <a:bodyPr>
            <a:normAutofit/>
          </a:bodyPr>
          <a:lstStyle/>
          <a:p>
            <a:fld id="{169A489B-BE32-4388-ACFC-3CDAC062516E}" type="slidenum">
              <a:rPr lang="en-US"/>
              <a:pPr/>
              <a:t>5</a:t>
            </a:fld>
            <a:endParaRPr lang="en-US"/>
          </a:p>
        </p:txBody>
      </p:sp>
    </p:spTree>
    <p:extLst>
      <p:ext uri="{BB962C8B-B14F-4D97-AF65-F5344CB8AC3E}">
        <p14:creationId xmlns:p14="http://schemas.microsoft.com/office/powerpoint/2010/main" val="494974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a:xfrm>
            <a:off x="599000" y="266257"/>
            <a:ext cx="8256241" cy="857250"/>
          </a:xfrm>
          <a:noFill/>
          <a:ln/>
        </p:spPr>
        <p:txBody>
          <a:bodyPr>
            <a:noAutofit/>
          </a:bodyPr>
          <a:lstStyle/>
          <a:p>
            <a:r>
              <a:rPr lang="en-US" sz="3600" dirty="0"/>
              <a:t>Defining Racially Polarized Voting</a:t>
            </a:r>
          </a:p>
        </p:txBody>
      </p:sp>
      <p:sp>
        <p:nvSpPr>
          <p:cNvPr id="12290" name="Rectangle 2"/>
          <p:cNvSpPr>
            <a:spLocks noGrp="1" noChangeArrowheads="1"/>
          </p:cNvSpPr>
          <p:nvPr>
            <p:ph idx="1"/>
          </p:nvPr>
        </p:nvSpPr>
        <p:spPr>
          <a:xfrm>
            <a:off x="533400" y="1428750"/>
            <a:ext cx="8321841" cy="3714750"/>
          </a:xfrm>
        </p:spPr>
        <p:txBody>
          <a:bodyPr>
            <a:noAutofit/>
          </a:bodyPr>
          <a:lstStyle/>
          <a:p>
            <a:pPr>
              <a:lnSpc>
                <a:spcPct val="90000"/>
              </a:lnSpc>
              <a:spcBef>
                <a:spcPct val="80000"/>
              </a:spcBef>
              <a:buFont typeface="Webdings" pitchFamily="18" charset="2"/>
              <a:buChar char="4"/>
            </a:pPr>
            <a:r>
              <a:rPr lang="en-US" sz="2100" dirty="0"/>
              <a:t>RPV can vary in degree of intensity, and it can be easily measured and quantified using statistical analysis that has been accepted by the courts.</a:t>
            </a:r>
          </a:p>
          <a:p>
            <a:pPr>
              <a:lnSpc>
                <a:spcPct val="90000"/>
              </a:lnSpc>
              <a:spcBef>
                <a:spcPct val="80000"/>
              </a:spcBef>
              <a:buFont typeface="Webdings" pitchFamily="18" charset="2"/>
              <a:buChar char="4"/>
            </a:pPr>
            <a:r>
              <a:rPr lang="en-US" sz="2100" dirty="0"/>
              <a:t>We now have very good data collection methods that can tell us electoral preferences precinct by precinct.  And because we also have very detailed demographic data that goes precinct by precinct, we can determine with confidence how certain constituencies are voting.</a:t>
            </a:r>
          </a:p>
          <a:p>
            <a:pPr>
              <a:lnSpc>
                <a:spcPct val="90000"/>
              </a:lnSpc>
              <a:spcBef>
                <a:spcPct val="80000"/>
              </a:spcBef>
              <a:buFont typeface="Webdings" pitchFamily="18" charset="2"/>
              <a:buChar char="4"/>
            </a:pPr>
            <a:r>
              <a:rPr lang="en-US" sz="2100" dirty="0"/>
              <a:t>Harvard Prof. Gary King has developed a technique called “Ecological Inference” which has been accepted by state and federal courts as a reliable method</a:t>
            </a:r>
          </a:p>
        </p:txBody>
      </p:sp>
      <p:sp>
        <p:nvSpPr>
          <p:cNvPr id="7" name="Slide Number Placeholder 5"/>
          <p:cNvSpPr>
            <a:spLocks noGrp="1"/>
          </p:cNvSpPr>
          <p:nvPr>
            <p:ph type="sldNum" sz="quarter" idx="12"/>
          </p:nvPr>
        </p:nvSpPr>
        <p:spPr/>
        <p:txBody>
          <a:bodyPr>
            <a:normAutofit/>
          </a:bodyPr>
          <a:lstStyle/>
          <a:p>
            <a:fld id="{43B0615D-B7A9-4547-8BDA-415AC519EDFB}" type="slidenum">
              <a:rPr lang="en-US"/>
              <a:pPr/>
              <a:t>6</a:t>
            </a:fld>
            <a:endParaRPr lang="en-US"/>
          </a:p>
        </p:txBody>
      </p:sp>
    </p:spTree>
    <p:extLst>
      <p:ext uri="{BB962C8B-B14F-4D97-AF65-F5344CB8AC3E}">
        <p14:creationId xmlns:p14="http://schemas.microsoft.com/office/powerpoint/2010/main" val="2383316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a:xfrm>
            <a:off x="599000" y="266257"/>
            <a:ext cx="8256241" cy="857250"/>
          </a:xfrm>
          <a:noFill/>
          <a:ln/>
        </p:spPr>
        <p:txBody>
          <a:bodyPr>
            <a:noAutofit/>
          </a:bodyPr>
          <a:lstStyle/>
          <a:p>
            <a:r>
              <a:rPr lang="en-US" sz="3600" dirty="0"/>
              <a:t>New advancement in Ecological Inference</a:t>
            </a:r>
          </a:p>
        </p:txBody>
      </p:sp>
      <p:sp>
        <p:nvSpPr>
          <p:cNvPr id="12290" name="Rectangle 2"/>
          <p:cNvSpPr>
            <a:spLocks noGrp="1" noChangeArrowheads="1"/>
          </p:cNvSpPr>
          <p:nvPr>
            <p:ph idx="1"/>
          </p:nvPr>
        </p:nvSpPr>
        <p:spPr>
          <a:xfrm>
            <a:off x="315010" y="1428750"/>
            <a:ext cx="8540232" cy="3714750"/>
          </a:xfrm>
        </p:spPr>
        <p:txBody>
          <a:bodyPr>
            <a:noAutofit/>
          </a:bodyPr>
          <a:lstStyle/>
          <a:p>
            <a:pPr marL="457200" indent="-457200">
              <a:spcBef>
                <a:spcPts val="0"/>
              </a:spcBef>
              <a:spcAft>
                <a:spcPts val="1200"/>
              </a:spcAft>
              <a:buFont typeface="Wingdings" panose="05000000000000000000" pitchFamily="2" charset="2"/>
              <a:buChar char="§"/>
            </a:pPr>
            <a:r>
              <a:rPr lang="en-US" sz="2200" dirty="0"/>
              <a:t>Detecting minority vote dilution is difficult and requires a mix of political science data, census data, statistical analysis and computer programming</a:t>
            </a:r>
          </a:p>
          <a:p>
            <a:pPr marL="457200" indent="-457200">
              <a:spcBef>
                <a:spcPts val="0"/>
              </a:spcBef>
              <a:spcAft>
                <a:spcPts val="1200"/>
              </a:spcAft>
              <a:buFont typeface="Wingdings" panose="05000000000000000000" pitchFamily="2" charset="2"/>
              <a:buChar char="§"/>
            </a:pPr>
            <a:r>
              <a:rPr lang="en-US" sz="2200" dirty="0"/>
              <a:t>One important tool in this is ecological inference (EI) to conduct analysis of voting patterns along racial lines</a:t>
            </a:r>
          </a:p>
          <a:p>
            <a:pPr marL="457200" indent="-457200">
              <a:spcBef>
                <a:spcPts val="0"/>
              </a:spcBef>
              <a:spcAft>
                <a:spcPts val="1200"/>
              </a:spcAft>
              <a:buFont typeface="Wingdings" panose="05000000000000000000" pitchFamily="2" charset="2"/>
              <a:buChar char="§"/>
            </a:pPr>
            <a:r>
              <a:rPr lang="en-US" sz="2200" dirty="0"/>
              <a:t>We developed a statistical analysis package in R, </a:t>
            </a:r>
            <a:r>
              <a:rPr lang="en-US" sz="2200" dirty="0" err="1"/>
              <a:t>eiCompare</a:t>
            </a:r>
            <a:r>
              <a:rPr lang="en-US" sz="2200" dirty="0"/>
              <a:t> that offers numerous new tools critical to districting</a:t>
            </a:r>
          </a:p>
          <a:p>
            <a:pPr marL="457200" indent="-457200">
              <a:spcBef>
                <a:spcPts val="0"/>
              </a:spcBef>
              <a:spcAft>
                <a:spcPts val="1200"/>
              </a:spcAft>
              <a:buFont typeface="Wingdings" panose="05000000000000000000" pitchFamily="2" charset="2"/>
              <a:buChar char="§"/>
            </a:pPr>
            <a:r>
              <a:rPr lang="en-US" sz="2200" dirty="0"/>
              <a:t>We provide a variety of tables, graphics and congruence reliability statistics to properly assess vote dilution and minority representation</a:t>
            </a:r>
          </a:p>
        </p:txBody>
      </p:sp>
      <p:sp>
        <p:nvSpPr>
          <p:cNvPr id="7" name="Slide Number Placeholder 5"/>
          <p:cNvSpPr>
            <a:spLocks noGrp="1"/>
          </p:cNvSpPr>
          <p:nvPr>
            <p:ph type="sldNum" sz="quarter" idx="12"/>
          </p:nvPr>
        </p:nvSpPr>
        <p:spPr/>
        <p:txBody>
          <a:bodyPr>
            <a:normAutofit/>
          </a:bodyPr>
          <a:lstStyle/>
          <a:p>
            <a:fld id="{43B0615D-B7A9-4547-8BDA-415AC519EDFB}" type="slidenum">
              <a:rPr lang="en-US"/>
              <a:pPr/>
              <a:t>7</a:t>
            </a:fld>
            <a:endParaRPr lang="en-US"/>
          </a:p>
        </p:txBody>
      </p:sp>
    </p:spTree>
    <p:extLst>
      <p:ext uri="{BB962C8B-B14F-4D97-AF65-F5344CB8AC3E}">
        <p14:creationId xmlns:p14="http://schemas.microsoft.com/office/powerpoint/2010/main" val="2279313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title"/>
          </p:nvPr>
        </p:nvSpPr>
        <p:spPr>
          <a:xfrm>
            <a:off x="605876" y="266257"/>
            <a:ext cx="6172200" cy="857250"/>
          </a:xfrm>
          <a:noFill/>
          <a:ln/>
        </p:spPr>
        <p:txBody>
          <a:bodyPr>
            <a:normAutofit/>
          </a:bodyPr>
          <a:lstStyle/>
          <a:p>
            <a:r>
              <a:rPr lang="en-US" altLang="en-US" sz="3600" dirty="0"/>
              <a:t>Gathering the data</a:t>
            </a:r>
          </a:p>
        </p:txBody>
      </p:sp>
      <p:sp>
        <p:nvSpPr>
          <p:cNvPr id="14338" name="Rectangle 2"/>
          <p:cNvSpPr>
            <a:spLocks noGrp="1" noChangeArrowheads="1"/>
          </p:cNvSpPr>
          <p:nvPr>
            <p:ph idx="1"/>
          </p:nvPr>
        </p:nvSpPr>
        <p:spPr>
          <a:xfrm>
            <a:off x="533400" y="1450664"/>
            <a:ext cx="8431845" cy="3500760"/>
          </a:xfrm>
        </p:spPr>
        <p:txBody>
          <a:bodyPr>
            <a:normAutofit lnSpcReduction="10000"/>
          </a:bodyPr>
          <a:lstStyle/>
          <a:p>
            <a:pPr>
              <a:lnSpc>
                <a:spcPct val="90000"/>
              </a:lnSpc>
              <a:spcBef>
                <a:spcPct val="80000"/>
              </a:spcBef>
              <a:buFont typeface="Webdings" pitchFamily="18" charset="2"/>
              <a:buChar char="4"/>
            </a:pPr>
            <a:r>
              <a:rPr lang="en-US" altLang="en-US" sz="1950" dirty="0"/>
              <a:t>Data comes from all public databases</a:t>
            </a:r>
          </a:p>
          <a:p>
            <a:pPr>
              <a:lnSpc>
                <a:spcPct val="90000"/>
              </a:lnSpc>
              <a:spcBef>
                <a:spcPct val="80000"/>
              </a:spcBef>
              <a:buFont typeface="Webdings" pitchFamily="18" charset="2"/>
              <a:buChar char="4"/>
            </a:pPr>
            <a:r>
              <a:rPr lang="en-US" altLang="en-US" sz="1950" dirty="0"/>
              <a:t>Election results at precinct-by-precinct level come from official county registrar of voters websites</a:t>
            </a:r>
          </a:p>
          <a:p>
            <a:pPr>
              <a:lnSpc>
                <a:spcPct val="90000"/>
              </a:lnSpc>
              <a:spcBef>
                <a:spcPts val="1350"/>
              </a:spcBef>
              <a:buFont typeface="Webdings" pitchFamily="18" charset="2"/>
              <a:buChar char="4"/>
            </a:pPr>
            <a:r>
              <a:rPr lang="en-US" altLang="en-US" sz="1950" dirty="0"/>
              <a:t>Data on the ethnicity of voters comes from either official county records:</a:t>
            </a:r>
          </a:p>
          <a:p>
            <a:pPr lvl="1">
              <a:lnSpc>
                <a:spcPct val="90000"/>
              </a:lnSpc>
              <a:spcBef>
                <a:spcPts val="450"/>
              </a:spcBef>
              <a:buFont typeface="Webdings" pitchFamily="18" charset="2"/>
              <a:buChar char="4"/>
            </a:pPr>
            <a:r>
              <a:rPr lang="en-US" altLang="en-US" sz="1650" dirty="0"/>
              <a:t>In former Section 5 jurisdictions race is recorded</a:t>
            </a:r>
          </a:p>
          <a:p>
            <a:pPr lvl="1">
              <a:lnSpc>
                <a:spcPct val="90000"/>
              </a:lnSpc>
              <a:spcBef>
                <a:spcPts val="450"/>
              </a:spcBef>
              <a:buFont typeface="Webdings" pitchFamily="18" charset="2"/>
              <a:buChar char="4"/>
            </a:pPr>
            <a:r>
              <a:rPr lang="en-US" altLang="en-US" sz="1650" dirty="0"/>
              <a:t>In non-Section 5 areas, we use surname lists or census data</a:t>
            </a:r>
          </a:p>
          <a:p>
            <a:pPr>
              <a:lnSpc>
                <a:spcPct val="90000"/>
              </a:lnSpc>
              <a:spcBef>
                <a:spcPct val="80000"/>
              </a:spcBef>
              <a:buFont typeface="Webdings" pitchFamily="18" charset="2"/>
              <a:buChar char="4"/>
            </a:pPr>
            <a:r>
              <a:rPr lang="en-US" altLang="en-US" sz="1950" dirty="0"/>
              <a:t>Start by looking at endogenous elections – those being challenged by the lawsuit (e.g. city council…)</a:t>
            </a:r>
          </a:p>
          <a:p>
            <a:pPr>
              <a:lnSpc>
                <a:spcPct val="90000"/>
              </a:lnSpc>
              <a:spcBef>
                <a:spcPct val="80000"/>
              </a:spcBef>
              <a:buFont typeface="Webdings" pitchFamily="18" charset="2"/>
              <a:buChar char="4"/>
            </a:pPr>
            <a:r>
              <a:rPr lang="en-US" altLang="en-US" sz="1950" dirty="0"/>
              <a:t>Best analysis will also bring in exogenous elections</a:t>
            </a:r>
          </a:p>
        </p:txBody>
      </p:sp>
      <p:sp>
        <p:nvSpPr>
          <p:cNvPr id="7" name="Slide Number Placeholder 5"/>
          <p:cNvSpPr>
            <a:spLocks noGrp="1"/>
          </p:cNvSpPr>
          <p:nvPr>
            <p:ph type="sldNum" sz="quarter" idx="12"/>
          </p:nvPr>
        </p:nvSpPr>
        <p:spPr/>
        <p:txBody>
          <a:bodyPr>
            <a:normAutofit/>
          </a:bodyPr>
          <a:lstStyle/>
          <a:p>
            <a:fld id="{54D1BE74-608A-4A76-948C-0A700733031A}" type="slidenum">
              <a:rPr lang="en-US" altLang="en-US"/>
              <a:pPr/>
              <a:t>8</a:t>
            </a:fld>
            <a:endParaRPr lang="en-US" altLang="en-US"/>
          </a:p>
        </p:txBody>
      </p:sp>
    </p:spTree>
    <p:extLst>
      <p:ext uri="{BB962C8B-B14F-4D97-AF65-F5344CB8AC3E}">
        <p14:creationId xmlns:p14="http://schemas.microsoft.com/office/powerpoint/2010/main" val="1346543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3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3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81533" y="-3008"/>
            <a:ext cx="6172200" cy="685370"/>
          </a:xfrm>
        </p:spPr>
        <p:txBody>
          <a:bodyPr>
            <a:normAutofit/>
          </a:bodyPr>
          <a:lstStyle/>
          <a:p>
            <a:r>
              <a:rPr lang="en-US" sz="4000" dirty="0"/>
              <a:t>Measuring</a:t>
            </a:r>
            <a:r>
              <a:rPr lang="en-US" dirty="0"/>
              <a:t> Polarized Voting</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7283"/>
          <a:stretch/>
        </p:blipFill>
        <p:spPr bwMode="auto">
          <a:xfrm>
            <a:off x="1714500" y="628651"/>
            <a:ext cx="5715000" cy="415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57450" y="1143001"/>
            <a:ext cx="4171950" cy="646331"/>
          </a:xfrm>
          <a:prstGeom prst="rect">
            <a:avLst/>
          </a:prstGeom>
          <a:noFill/>
        </p:spPr>
        <p:txBody>
          <a:bodyPr wrap="square" rtlCol="0">
            <a:spAutoFit/>
          </a:bodyPr>
          <a:lstStyle/>
          <a:p>
            <a:r>
              <a:rPr lang="en-US" dirty="0"/>
              <a:t>Y-axis measures percent of the vote won by the candidate in each precinct</a:t>
            </a:r>
          </a:p>
        </p:txBody>
      </p:sp>
      <p:sp>
        <p:nvSpPr>
          <p:cNvPr id="5" name="Right Brace 4"/>
          <p:cNvSpPr/>
          <p:nvPr/>
        </p:nvSpPr>
        <p:spPr>
          <a:xfrm>
            <a:off x="2228850" y="1028700"/>
            <a:ext cx="228600" cy="7366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Right Brace 8"/>
          <p:cNvSpPr/>
          <p:nvPr/>
        </p:nvSpPr>
        <p:spPr>
          <a:xfrm>
            <a:off x="2228850" y="2971800"/>
            <a:ext cx="228600" cy="51435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Rectangle 9"/>
          <p:cNvSpPr/>
          <p:nvPr/>
        </p:nvSpPr>
        <p:spPr>
          <a:xfrm>
            <a:off x="2228850" y="1714500"/>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228850" y="2857500"/>
            <a:ext cx="3429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p:cNvCxnSpPr/>
          <p:nvPr/>
        </p:nvCxnSpPr>
        <p:spPr>
          <a:xfrm flipV="1">
            <a:off x="2343150" y="1522579"/>
            <a:ext cx="0" cy="1792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4462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0</TotalTime>
  <Words>1005</Words>
  <Application>Microsoft Office PowerPoint</Application>
  <PresentationFormat>On-screen Show (16:9)</PresentationFormat>
  <Paragraphs>177</Paragraphs>
  <Slides>23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Calibri</vt:lpstr>
      <vt:lpstr>Tw Cen MT</vt:lpstr>
      <vt:lpstr>Tw Cen MT Condensed</vt:lpstr>
      <vt:lpstr>Webdings</vt:lpstr>
      <vt:lpstr>Wingdings</vt:lpstr>
      <vt:lpstr>Wingdings 3</vt:lpstr>
      <vt:lpstr>Integral</vt:lpstr>
      <vt:lpstr>Winter 2023  Voting Rights Policy &amp; The Law</vt:lpstr>
      <vt:lpstr>Voting Rights &amp; Redistricting in the news</vt:lpstr>
      <vt:lpstr>PowerPoint Presentation</vt:lpstr>
      <vt:lpstr>Defining Racially Polarized Voting</vt:lpstr>
      <vt:lpstr>Defining Racially Polarized Voting</vt:lpstr>
      <vt:lpstr>Defining Racially Polarized Voting</vt:lpstr>
      <vt:lpstr>New advancement in Ecological Inference</vt:lpstr>
      <vt:lpstr>Gathering the data</vt:lpstr>
      <vt:lpstr>Measuring Polarized Voting</vt:lpstr>
      <vt:lpstr>Measuring Polarized Voting</vt:lpstr>
      <vt:lpstr>Measuring Polarized Voting</vt:lpstr>
      <vt:lpstr>Yakima County Commission 2008</vt:lpstr>
      <vt:lpstr>What if there is not polarized voting?</vt:lpstr>
      <vt:lpstr>What does RPV look like?</vt:lpstr>
      <vt:lpstr>Back to new advancements: eiCompare</vt:lpstr>
      <vt:lpstr>Old tools for assessing racially polarized voting</vt:lpstr>
      <vt:lpstr>Using Bayesian methods for estimating race</vt:lpstr>
      <vt:lpstr>Using Bayesian methods for estimating race</vt:lpstr>
      <vt:lpstr>New ways to detect patterns of racial preference</vt:lpstr>
      <vt:lpstr>Nominating petitions</vt:lpstr>
      <vt:lpstr>Nominating petitions</vt:lpstr>
      <vt:lpstr>Better understanding of confidence intervals</vt:lpstr>
      <vt:lpstr>Better understanding of confidence intervals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2012-09-13T16:58:30Z</dcterms:created>
  <dcterms:modified xsi:type="dcterms:W3CDTF">2023-02-17T00:37:55Z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